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5" r:id="rId5"/>
    <p:sldId id="266" r:id="rId6"/>
    <p:sldId id="267" r:id="rId7"/>
    <p:sldId id="284" r:id="rId8"/>
    <p:sldId id="285" r:id="rId9"/>
    <p:sldId id="286" r:id="rId10"/>
    <p:sldId id="271" r:id="rId11"/>
    <p:sldId id="287" r:id="rId12"/>
    <p:sldId id="272" r:id="rId13"/>
    <p:sldId id="288" r:id="rId14"/>
    <p:sldId id="281" r:id="rId15"/>
    <p:sldId id="276" r:id="rId16"/>
    <p:sldId id="277" r:id="rId17"/>
    <p:sldId id="278" r:id="rId18"/>
    <p:sldId id="279" r:id="rId19"/>
    <p:sldId id="280" r:id="rId20"/>
    <p:sldId id="263" r:id="rId21"/>
    <p:sldId id="259" r:id="rId22"/>
    <p:sldId id="260" r:id="rId23"/>
    <p:sldId id="257" r:id="rId24"/>
    <p:sldId id="258" r:id="rId25"/>
    <p:sldId id="264" r:id="rId26"/>
    <p:sldId id="283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B3D62D-6980-472B-B061-7758FC4CAA8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6F5EF84-DD76-4094-B331-5DF433F79563}">
      <dgm:prSet phldrT="[텍스트]"/>
      <dgm:spPr/>
      <dgm:t>
        <a:bodyPr/>
        <a:lstStyle/>
        <a:p>
          <a:pPr latinLnBrk="1"/>
          <a:r>
            <a:rPr lang="en-US" altLang="ko-KR" b="1" dirty="0"/>
            <a:t>Next Plan</a:t>
          </a:r>
          <a:endParaRPr lang="ko-KR" altLang="en-US" b="1" dirty="0"/>
        </a:p>
      </dgm:t>
    </dgm:pt>
    <dgm:pt modelId="{C7ACF417-3E49-40B3-9B2F-A331D85AE580}" type="parTrans" cxnId="{EBA8884A-0BF4-4032-A090-EB1E9D9200A9}">
      <dgm:prSet/>
      <dgm:spPr/>
      <dgm:t>
        <a:bodyPr/>
        <a:lstStyle/>
        <a:p>
          <a:pPr latinLnBrk="1"/>
          <a:endParaRPr lang="ko-KR" altLang="en-US"/>
        </a:p>
      </dgm:t>
    </dgm:pt>
    <dgm:pt modelId="{D7828782-07B2-4C5A-8DCD-423C4A442FAF}" type="sibTrans" cxnId="{EBA8884A-0BF4-4032-A090-EB1E9D9200A9}">
      <dgm:prSet/>
      <dgm:spPr/>
      <dgm:t>
        <a:bodyPr/>
        <a:lstStyle/>
        <a:p>
          <a:pPr latinLnBrk="1"/>
          <a:endParaRPr lang="ko-KR" altLang="en-US"/>
        </a:p>
      </dgm:t>
    </dgm:pt>
    <dgm:pt modelId="{66375593-E6A6-4320-BBB6-209D390429DE}">
      <dgm:prSet phldrT="[텍스트]" custT="1"/>
      <dgm:spPr/>
      <dgm:t>
        <a:bodyPr/>
        <a:lstStyle/>
        <a:p>
          <a:pPr latinLnBrk="1">
            <a:lnSpc>
              <a:spcPct val="90000"/>
            </a:lnSpc>
          </a:pPr>
          <a:r>
            <a:rPr lang="en-US" altLang="ko-KR" sz="1500" dirty="0"/>
            <a:t>1. </a:t>
          </a:r>
          <a:r>
            <a:rPr lang="en-US" altLang="ko-KR" sz="1500" b="1" dirty="0"/>
            <a:t>Super resolution </a:t>
          </a:r>
          <a:r>
            <a:rPr lang="en-US" altLang="ko-KR" sz="1500" dirty="0"/>
            <a:t>=&gt; </a:t>
          </a:r>
        </a:p>
        <a:p>
          <a:pPr latinLnBrk="1">
            <a:lnSpc>
              <a:spcPct val="150000"/>
            </a:lnSpc>
          </a:pPr>
          <a:r>
            <a:rPr lang="en-US" altLang="ko-KR" sz="1500" dirty="0"/>
            <a:t>(1) Various scale factors on Train Dataset </a:t>
          </a:r>
        </a:p>
        <a:p>
          <a:pPr latinLnBrk="1">
            <a:lnSpc>
              <a:spcPct val="150000"/>
            </a:lnSpc>
          </a:pPr>
          <a:r>
            <a:rPr lang="en-US" altLang="ko-KR" sz="1500" dirty="0"/>
            <a:t>(2) Use Reconstructed Images as Distorted Images</a:t>
          </a:r>
        </a:p>
        <a:p>
          <a:pPr latinLnBrk="1">
            <a:lnSpc>
              <a:spcPct val="150000"/>
            </a:lnSpc>
          </a:pPr>
          <a:r>
            <a:rPr lang="en-US" altLang="ko-KR" sz="1500" dirty="0"/>
            <a:t>=&gt; Apply them to 2AFC &amp; JND Dataset </a:t>
          </a:r>
          <a:endParaRPr lang="ko-KR" altLang="en-US" sz="1500" dirty="0"/>
        </a:p>
      </dgm:t>
    </dgm:pt>
    <dgm:pt modelId="{3E6C74D6-0597-4640-98F6-6E388133C931}" type="parTrans" cxnId="{97A7794F-561D-4B32-9FF3-9E35CE1F1E38}">
      <dgm:prSet/>
      <dgm:spPr/>
      <dgm:t>
        <a:bodyPr/>
        <a:lstStyle/>
        <a:p>
          <a:pPr latinLnBrk="1"/>
          <a:endParaRPr lang="ko-KR" altLang="en-US"/>
        </a:p>
      </dgm:t>
    </dgm:pt>
    <dgm:pt modelId="{2930CB74-26FC-410F-AD05-01DF29B2AB3B}" type="sibTrans" cxnId="{97A7794F-561D-4B32-9FF3-9E35CE1F1E38}">
      <dgm:prSet/>
      <dgm:spPr/>
      <dgm:t>
        <a:bodyPr/>
        <a:lstStyle/>
        <a:p>
          <a:pPr latinLnBrk="1"/>
          <a:endParaRPr lang="ko-KR" altLang="en-US"/>
        </a:p>
      </dgm:t>
    </dgm:pt>
    <dgm:pt modelId="{F96D9AB2-3F9A-40B2-A471-3DD4EE342844}">
      <dgm:prSet phldrT="[텍스트]" custT="1"/>
      <dgm:spPr/>
      <dgm:t>
        <a:bodyPr/>
        <a:lstStyle/>
        <a:p>
          <a:pPr algn="l" latinLnBrk="1"/>
          <a:r>
            <a:rPr lang="en-US" altLang="ko-KR" sz="1500" dirty="0"/>
            <a:t>2. </a:t>
          </a:r>
          <a:r>
            <a:rPr lang="en-US" altLang="ko-KR" sz="1500" b="1" dirty="0"/>
            <a:t>Auto Encoder </a:t>
          </a:r>
          <a:r>
            <a:rPr lang="en-US" altLang="ko-KR" sz="1500" dirty="0"/>
            <a:t>=&gt; RF </a:t>
          </a:r>
          <a:r>
            <a:rPr lang="ko-KR" altLang="en-US" sz="1500" dirty="0"/>
            <a:t>데이터셋을 밑 논문 </a:t>
          </a:r>
          <a:r>
            <a:rPr lang="en-US" altLang="ko-KR" sz="1500" dirty="0"/>
            <a:t>Method </a:t>
          </a:r>
          <a:r>
            <a:rPr lang="ko-KR" altLang="en-US" sz="1500" dirty="0"/>
            <a:t>에 맞추면서 구현</a:t>
          </a:r>
          <a:endParaRPr lang="en-US" altLang="ko-KR" sz="1500" dirty="0"/>
        </a:p>
        <a:p>
          <a:pPr algn="l" latinLnBrk="1"/>
          <a:r>
            <a:rPr lang="ko-KR" altLang="en-US" sz="1500" dirty="0"/>
            <a:t> </a:t>
          </a:r>
          <a:endParaRPr lang="en-US" altLang="ko-KR" sz="1500" dirty="0"/>
        </a:p>
        <a:p>
          <a:pPr algn="ctr" latinLnBrk="1"/>
          <a:r>
            <a:rPr lang="en-US" altLang="ko-KR" sz="1500" b="1" dirty="0"/>
            <a:t>&lt;Split-brain autoencoders: Unsupervised learning by cross-channel prediction&gt;</a:t>
          </a:r>
        </a:p>
        <a:p>
          <a:pPr algn="ctr" latinLnBrk="1"/>
          <a:r>
            <a:rPr lang="en-US" altLang="ko-KR" sz="1500" dirty="0"/>
            <a:t>R. Zhang, P. Isola, and A. A. </a:t>
          </a:r>
          <a:r>
            <a:rPr lang="en-US" altLang="ko-KR" sz="1500" dirty="0" err="1"/>
            <a:t>Efros</a:t>
          </a:r>
          <a:endParaRPr lang="en-US" altLang="ko-KR" sz="1500" dirty="0"/>
        </a:p>
        <a:p>
          <a:pPr algn="ctr" latinLnBrk="1"/>
          <a:endParaRPr lang="en-US" altLang="ko-KR" sz="1500" dirty="0"/>
        </a:p>
        <a:p>
          <a:pPr algn="l" latinLnBrk="1"/>
          <a:endParaRPr lang="ko-KR" altLang="en-US" sz="1500" dirty="0"/>
        </a:p>
      </dgm:t>
    </dgm:pt>
    <dgm:pt modelId="{E082DF2F-EA35-424D-8238-C21689652675}" type="parTrans" cxnId="{6CD38B13-6589-430B-8EF5-27897797A982}">
      <dgm:prSet/>
      <dgm:spPr/>
      <dgm:t>
        <a:bodyPr/>
        <a:lstStyle/>
        <a:p>
          <a:pPr latinLnBrk="1"/>
          <a:endParaRPr lang="ko-KR" altLang="en-US"/>
        </a:p>
      </dgm:t>
    </dgm:pt>
    <dgm:pt modelId="{7051014C-D1EE-4F36-9DD2-F9D7AD8B4DCE}" type="sibTrans" cxnId="{6CD38B13-6589-430B-8EF5-27897797A982}">
      <dgm:prSet/>
      <dgm:spPr/>
      <dgm:t>
        <a:bodyPr/>
        <a:lstStyle/>
        <a:p>
          <a:pPr latinLnBrk="1"/>
          <a:endParaRPr lang="ko-KR" altLang="en-US"/>
        </a:p>
      </dgm:t>
    </dgm:pt>
    <dgm:pt modelId="{0A4468FD-F507-457F-A3D1-2D6FF753ECA4}">
      <dgm:prSet phldrT="[텍스트]" custT="1"/>
      <dgm:spPr/>
      <dgm:t>
        <a:bodyPr/>
        <a:lstStyle/>
        <a:p>
          <a:pPr latinLnBrk="1"/>
          <a:r>
            <a:rPr lang="en-US" altLang="ko-KR" sz="1500" dirty="0"/>
            <a:t>3. </a:t>
          </a:r>
          <a:r>
            <a:rPr lang="ko-KR" altLang="en-US" sz="1500" b="1" dirty="0"/>
            <a:t>전체 코드 정리</a:t>
          </a:r>
          <a:r>
            <a:rPr lang="ko-KR" altLang="en-US" sz="1500" dirty="0"/>
            <a:t> </a:t>
          </a:r>
          <a:endParaRPr lang="en-US" altLang="ko-KR" sz="1500" dirty="0"/>
        </a:p>
        <a:p>
          <a:pPr latinLnBrk="1"/>
          <a:r>
            <a:rPr lang="ko-KR" altLang="en-US" sz="1500" dirty="0"/>
            <a:t>이때까지 작성한 코드들을 </a:t>
          </a:r>
          <a:r>
            <a:rPr lang="ko-KR" altLang="en-US" sz="1500" dirty="0" err="1"/>
            <a:t>깃허브에</a:t>
          </a:r>
          <a:r>
            <a:rPr lang="ko-KR" altLang="en-US" sz="1500" dirty="0"/>
            <a:t> 정리할 예정입니다</a:t>
          </a:r>
          <a:r>
            <a:rPr lang="en-US" altLang="ko-KR" sz="1500" dirty="0"/>
            <a:t>.</a:t>
          </a:r>
        </a:p>
        <a:p>
          <a:pPr latinLnBrk="1"/>
          <a:endParaRPr lang="ko-KR" altLang="en-US" sz="1500" dirty="0"/>
        </a:p>
      </dgm:t>
    </dgm:pt>
    <dgm:pt modelId="{9B87C04B-023D-41FD-B55B-34696DCFC7B9}" type="parTrans" cxnId="{D854B816-BCA3-498D-8F36-B2DF250730A2}">
      <dgm:prSet/>
      <dgm:spPr/>
      <dgm:t>
        <a:bodyPr/>
        <a:lstStyle/>
        <a:p>
          <a:pPr latinLnBrk="1"/>
          <a:endParaRPr lang="ko-KR" altLang="en-US"/>
        </a:p>
      </dgm:t>
    </dgm:pt>
    <dgm:pt modelId="{9ED5A8D7-8FFD-4532-A7A5-B9B0C216E3E6}" type="sibTrans" cxnId="{D854B816-BCA3-498D-8F36-B2DF250730A2}">
      <dgm:prSet/>
      <dgm:spPr/>
      <dgm:t>
        <a:bodyPr/>
        <a:lstStyle/>
        <a:p>
          <a:pPr latinLnBrk="1"/>
          <a:endParaRPr lang="ko-KR" altLang="en-US"/>
        </a:p>
      </dgm:t>
    </dgm:pt>
    <dgm:pt modelId="{85CBCD13-26A6-40DC-8269-5E09A9681A32}" type="pres">
      <dgm:prSet presAssocID="{57B3D62D-6980-472B-B061-7758FC4CAA81}" presName="vert0" presStyleCnt="0">
        <dgm:presLayoutVars>
          <dgm:dir/>
          <dgm:animOne val="branch"/>
          <dgm:animLvl val="lvl"/>
        </dgm:presLayoutVars>
      </dgm:prSet>
      <dgm:spPr/>
    </dgm:pt>
    <dgm:pt modelId="{8A0D810D-C7EB-4936-8944-55F080821DD9}" type="pres">
      <dgm:prSet presAssocID="{46F5EF84-DD76-4094-B331-5DF433F79563}" presName="thickLine" presStyleLbl="alignNode1" presStyleIdx="0" presStyleCnt="1"/>
      <dgm:spPr/>
    </dgm:pt>
    <dgm:pt modelId="{0E149851-0A5B-4F3B-8196-6B604D02B51C}" type="pres">
      <dgm:prSet presAssocID="{46F5EF84-DD76-4094-B331-5DF433F79563}" presName="horz1" presStyleCnt="0"/>
      <dgm:spPr/>
    </dgm:pt>
    <dgm:pt modelId="{C9AD637F-25EF-4545-94B9-844B6F8F4E6F}" type="pres">
      <dgm:prSet presAssocID="{46F5EF84-DD76-4094-B331-5DF433F79563}" presName="tx1" presStyleLbl="revTx" presStyleIdx="0" presStyleCnt="4"/>
      <dgm:spPr/>
    </dgm:pt>
    <dgm:pt modelId="{D489E274-258A-4ED7-B2E6-91B1C962E782}" type="pres">
      <dgm:prSet presAssocID="{46F5EF84-DD76-4094-B331-5DF433F79563}" presName="vert1" presStyleCnt="0"/>
      <dgm:spPr/>
    </dgm:pt>
    <dgm:pt modelId="{E062E4F1-9DAD-4FF8-807C-5ED96A51D685}" type="pres">
      <dgm:prSet presAssocID="{66375593-E6A6-4320-BBB6-209D390429DE}" presName="vertSpace2a" presStyleCnt="0"/>
      <dgm:spPr/>
    </dgm:pt>
    <dgm:pt modelId="{38ADF46F-C94F-41E4-AB08-1B2252B9E1BC}" type="pres">
      <dgm:prSet presAssocID="{66375593-E6A6-4320-BBB6-209D390429DE}" presName="horz2" presStyleCnt="0"/>
      <dgm:spPr/>
    </dgm:pt>
    <dgm:pt modelId="{8C8D9AF3-887B-4683-968B-B8A2C825FAC4}" type="pres">
      <dgm:prSet presAssocID="{66375593-E6A6-4320-BBB6-209D390429DE}" presName="horzSpace2" presStyleCnt="0"/>
      <dgm:spPr/>
    </dgm:pt>
    <dgm:pt modelId="{114E625F-BD2D-436B-A9F9-64E2964DDD5C}" type="pres">
      <dgm:prSet presAssocID="{66375593-E6A6-4320-BBB6-209D390429DE}" presName="tx2" presStyleLbl="revTx" presStyleIdx="1" presStyleCnt="4"/>
      <dgm:spPr/>
    </dgm:pt>
    <dgm:pt modelId="{D87CE399-7C59-4500-A488-3687ECB322D2}" type="pres">
      <dgm:prSet presAssocID="{66375593-E6A6-4320-BBB6-209D390429DE}" presName="vert2" presStyleCnt="0"/>
      <dgm:spPr/>
    </dgm:pt>
    <dgm:pt modelId="{BB51AB5A-FBBF-4B93-9BC4-D46AA96D16BD}" type="pres">
      <dgm:prSet presAssocID="{66375593-E6A6-4320-BBB6-209D390429DE}" presName="thinLine2b" presStyleLbl="callout" presStyleIdx="0" presStyleCnt="3"/>
      <dgm:spPr/>
    </dgm:pt>
    <dgm:pt modelId="{AEF8A6B2-1E25-4838-93E0-6DC260324FA9}" type="pres">
      <dgm:prSet presAssocID="{66375593-E6A6-4320-BBB6-209D390429DE}" presName="vertSpace2b" presStyleCnt="0"/>
      <dgm:spPr/>
    </dgm:pt>
    <dgm:pt modelId="{1DCF4432-4AD9-45D8-875B-CAE52E267AE5}" type="pres">
      <dgm:prSet presAssocID="{F96D9AB2-3F9A-40B2-A471-3DD4EE342844}" presName="horz2" presStyleCnt="0"/>
      <dgm:spPr/>
    </dgm:pt>
    <dgm:pt modelId="{F1AB03CE-575F-43A2-AE61-E96F6021E737}" type="pres">
      <dgm:prSet presAssocID="{F96D9AB2-3F9A-40B2-A471-3DD4EE342844}" presName="horzSpace2" presStyleCnt="0"/>
      <dgm:spPr/>
    </dgm:pt>
    <dgm:pt modelId="{6D72C830-DCC4-440D-8400-B7697D7C83B7}" type="pres">
      <dgm:prSet presAssocID="{F96D9AB2-3F9A-40B2-A471-3DD4EE342844}" presName="tx2" presStyleLbl="revTx" presStyleIdx="2" presStyleCnt="4"/>
      <dgm:spPr/>
    </dgm:pt>
    <dgm:pt modelId="{6A6625D7-1603-40C7-8EFF-6A197C52A4D8}" type="pres">
      <dgm:prSet presAssocID="{F96D9AB2-3F9A-40B2-A471-3DD4EE342844}" presName="vert2" presStyleCnt="0"/>
      <dgm:spPr/>
    </dgm:pt>
    <dgm:pt modelId="{EBE1C228-FF29-453C-A5CB-C4673EF2CF21}" type="pres">
      <dgm:prSet presAssocID="{F96D9AB2-3F9A-40B2-A471-3DD4EE342844}" presName="thinLine2b" presStyleLbl="callout" presStyleIdx="1" presStyleCnt="3"/>
      <dgm:spPr/>
    </dgm:pt>
    <dgm:pt modelId="{E82EA7B9-D6CE-4249-A390-A2AC27F6C37E}" type="pres">
      <dgm:prSet presAssocID="{F96D9AB2-3F9A-40B2-A471-3DD4EE342844}" presName="vertSpace2b" presStyleCnt="0"/>
      <dgm:spPr/>
    </dgm:pt>
    <dgm:pt modelId="{4FF92CD0-1D47-436C-8899-5969E88C51B0}" type="pres">
      <dgm:prSet presAssocID="{0A4468FD-F507-457F-A3D1-2D6FF753ECA4}" presName="horz2" presStyleCnt="0"/>
      <dgm:spPr/>
    </dgm:pt>
    <dgm:pt modelId="{A9C17B3C-5858-48B0-94EB-F6C370BF321D}" type="pres">
      <dgm:prSet presAssocID="{0A4468FD-F507-457F-A3D1-2D6FF753ECA4}" presName="horzSpace2" presStyleCnt="0"/>
      <dgm:spPr/>
    </dgm:pt>
    <dgm:pt modelId="{63BED8F6-70C1-4696-9490-80CED21DC24E}" type="pres">
      <dgm:prSet presAssocID="{0A4468FD-F507-457F-A3D1-2D6FF753ECA4}" presName="tx2" presStyleLbl="revTx" presStyleIdx="3" presStyleCnt="4"/>
      <dgm:spPr/>
    </dgm:pt>
    <dgm:pt modelId="{466CBCFE-EB0B-4A1F-82DA-FB69468ED927}" type="pres">
      <dgm:prSet presAssocID="{0A4468FD-F507-457F-A3D1-2D6FF753ECA4}" presName="vert2" presStyleCnt="0"/>
      <dgm:spPr/>
    </dgm:pt>
    <dgm:pt modelId="{B3684DE1-B18E-4BB3-B646-7CE09FE1886C}" type="pres">
      <dgm:prSet presAssocID="{0A4468FD-F507-457F-A3D1-2D6FF753ECA4}" presName="thinLine2b" presStyleLbl="callout" presStyleIdx="2" presStyleCnt="3"/>
      <dgm:spPr/>
    </dgm:pt>
    <dgm:pt modelId="{61E73993-5CDF-4B12-B712-C7C4E209A3B7}" type="pres">
      <dgm:prSet presAssocID="{0A4468FD-F507-457F-A3D1-2D6FF753ECA4}" presName="vertSpace2b" presStyleCnt="0"/>
      <dgm:spPr/>
    </dgm:pt>
  </dgm:ptLst>
  <dgm:cxnLst>
    <dgm:cxn modelId="{6CD38B13-6589-430B-8EF5-27897797A982}" srcId="{46F5EF84-DD76-4094-B331-5DF433F79563}" destId="{F96D9AB2-3F9A-40B2-A471-3DD4EE342844}" srcOrd="1" destOrd="0" parTransId="{E082DF2F-EA35-424D-8238-C21689652675}" sibTransId="{7051014C-D1EE-4F36-9DD2-F9D7AD8B4DCE}"/>
    <dgm:cxn modelId="{D854B816-BCA3-498D-8F36-B2DF250730A2}" srcId="{46F5EF84-DD76-4094-B331-5DF433F79563}" destId="{0A4468FD-F507-457F-A3D1-2D6FF753ECA4}" srcOrd="2" destOrd="0" parTransId="{9B87C04B-023D-41FD-B55B-34696DCFC7B9}" sibTransId="{9ED5A8D7-8FFD-4532-A7A5-B9B0C216E3E6}"/>
    <dgm:cxn modelId="{41FB4122-A829-4AD2-AD5A-6AFFF8DF0F13}" type="presOf" srcId="{0A4468FD-F507-457F-A3D1-2D6FF753ECA4}" destId="{63BED8F6-70C1-4696-9490-80CED21DC24E}" srcOrd="0" destOrd="0" presId="urn:microsoft.com/office/officeart/2008/layout/LinedList"/>
    <dgm:cxn modelId="{5B38AE29-92C1-419F-BDB6-42657CC6A5D9}" type="presOf" srcId="{46F5EF84-DD76-4094-B331-5DF433F79563}" destId="{C9AD637F-25EF-4545-94B9-844B6F8F4E6F}" srcOrd="0" destOrd="0" presId="urn:microsoft.com/office/officeart/2008/layout/LinedList"/>
    <dgm:cxn modelId="{EBA8884A-0BF4-4032-A090-EB1E9D9200A9}" srcId="{57B3D62D-6980-472B-B061-7758FC4CAA81}" destId="{46F5EF84-DD76-4094-B331-5DF433F79563}" srcOrd="0" destOrd="0" parTransId="{C7ACF417-3E49-40B3-9B2F-A331D85AE580}" sibTransId="{D7828782-07B2-4C5A-8DCD-423C4A442FAF}"/>
    <dgm:cxn modelId="{97A7794F-561D-4B32-9FF3-9E35CE1F1E38}" srcId="{46F5EF84-DD76-4094-B331-5DF433F79563}" destId="{66375593-E6A6-4320-BBB6-209D390429DE}" srcOrd="0" destOrd="0" parTransId="{3E6C74D6-0597-4640-98F6-6E388133C931}" sibTransId="{2930CB74-26FC-410F-AD05-01DF29B2AB3B}"/>
    <dgm:cxn modelId="{D0884C76-2B1B-4FAD-A828-28657791C007}" type="presOf" srcId="{57B3D62D-6980-472B-B061-7758FC4CAA81}" destId="{85CBCD13-26A6-40DC-8269-5E09A9681A32}" srcOrd="0" destOrd="0" presId="urn:microsoft.com/office/officeart/2008/layout/LinedList"/>
    <dgm:cxn modelId="{2C46DECA-B7FE-4EAD-A84C-50870D9DAB24}" type="presOf" srcId="{66375593-E6A6-4320-BBB6-209D390429DE}" destId="{114E625F-BD2D-436B-A9F9-64E2964DDD5C}" srcOrd="0" destOrd="0" presId="urn:microsoft.com/office/officeart/2008/layout/LinedList"/>
    <dgm:cxn modelId="{7E74C8F8-BEDF-4C6B-B19C-82A448E2FEA0}" type="presOf" srcId="{F96D9AB2-3F9A-40B2-A471-3DD4EE342844}" destId="{6D72C830-DCC4-440D-8400-B7697D7C83B7}" srcOrd="0" destOrd="0" presId="urn:microsoft.com/office/officeart/2008/layout/LinedList"/>
    <dgm:cxn modelId="{4F44D849-D4F8-41B1-98A5-EA1F22E5245B}" type="presParOf" srcId="{85CBCD13-26A6-40DC-8269-5E09A9681A32}" destId="{8A0D810D-C7EB-4936-8944-55F080821DD9}" srcOrd="0" destOrd="0" presId="urn:microsoft.com/office/officeart/2008/layout/LinedList"/>
    <dgm:cxn modelId="{4CAC8D2F-BA03-4EAD-9513-417CF272CDCC}" type="presParOf" srcId="{85CBCD13-26A6-40DC-8269-5E09A9681A32}" destId="{0E149851-0A5B-4F3B-8196-6B604D02B51C}" srcOrd="1" destOrd="0" presId="urn:microsoft.com/office/officeart/2008/layout/LinedList"/>
    <dgm:cxn modelId="{30F87E00-F9B5-4FD9-92FC-437F1603C783}" type="presParOf" srcId="{0E149851-0A5B-4F3B-8196-6B604D02B51C}" destId="{C9AD637F-25EF-4545-94B9-844B6F8F4E6F}" srcOrd="0" destOrd="0" presId="urn:microsoft.com/office/officeart/2008/layout/LinedList"/>
    <dgm:cxn modelId="{81F05A2B-957C-4B32-BA21-DDCAEFE3B219}" type="presParOf" srcId="{0E149851-0A5B-4F3B-8196-6B604D02B51C}" destId="{D489E274-258A-4ED7-B2E6-91B1C962E782}" srcOrd="1" destOrd="0" presId="urn:microsoft.com/office/officeart/2008/layout/LinedList"/>
    <dgm:cxn modelId="{EDC83037-F7EF-4266-92AE-E5B20EF278D8}" type="presParOf" srcId="{D489E274-258A-4ED7-B2E6-91B1C962E782}" destId="{E062E4F1-9DAD-4FF8-807C-5ED96A51D685}" srcOrd="0" destOrd="0" presId="urn:microsoft.com/office/officeart/2008/layout/LinedList"/>
    <dgm:cxn modelId="{43CB90A2-B601-4989-A516-467D0875DD2A}" type="presParOf" srcId="{D489E274-258A-4ED7-B2E6-91B1C962E782}" destId="{38ADF46F-C94F-41E4-AB08-1B2252B9E1BC}" srcOrd="1" destOrd="0" presId="urn:microsoft.com/office/officeart/2008/layout/LinedList"/>
    <dgm:cxn modelId="{BE8EB46D-D60B-4303-B63A-440692DF505C}" type="presParOf" srcId="{38ADF46F-C94F-41E4-AB08-1B2252B9E1BC}" destId="{8C8D9AF3-887B-4683-968B-B8A2C825FAC4}" srcOrd="0" destOrd="0" presId="urn:microsoft.com/office/officeart/2008/layout/LinedList"/>
    <dgm:cxn modelId="{258FF321-289E-4D36-9FAF-B18DDE1082FC}" type="presParOf" srcId="{38ADF46F-C94F-41E4-AB08-1B2252B9E1BC}" destId="{114E625F-BD2D-436B-A9F9-64E2964DDD5C}" srcOrd="1" destOrd="0" presId="urn:microsoft.com/office/officeart/2008/layout/LinedList"/>
    <dgm:cxn modelId="{9066B0E9-A3C5-419C-B2B6-032F52F72B54}" type="presParOf" srcId="{38ADF46F-C94F-41E4-AB08-1B2252B9E1BC}" destId="{D87CE399-7C59-4500-A488-3687ECB322D2}" srcOrd="2" destOrd="0" presId="urn:microsoft.com/office/officeart/2008/layout/LinedList"/>
    <dgm:cxn modelId="{A9D7CA7B-058B-404A-8944-D0B4C05E1736}" type="presParOf" srcId="{D489E274-258A-4ED7-B2E6-91B1C962E782}" destId="{BB51AB5A-FBBF-4B93-9BC4-D46AA96D16BD}" srcOrd="2" destOrd="0" presId="urn:microsoft.com/office/officeart/2008/layout/LinedList"/>
    <dgm:cxn modelId="{C41C61E7-4AAD-435D-89DA-BC2D56B8F080}" type="presParOf" srcId="{D489E274-258A-4ED7-B2E6-91B1C962E782}" destId="{AEF8A6B2-1E25-4838-93E0-6DC260324FA9}" srcOrd="3" destOrd="0" presId="urn:microsoft.com/office/officeart/2008/layout/LinedList"/>
    <dgm:cxn modelId="{10F14CFD-AA7D-4189-803C-98C667AAB346}" type="presParOf" srcId="{D489E274-258A-4ED7-B2E6-91B1C962E782}" destId="{1DCF4432-4AD9-45D8-875B-CAE52E267AE5}" srcOrd="4" destOrd="0" presId="urn:microsoft.com/office/officeart/2008/layout/LinedList"/>
    <dgm:cxn modelId="{C09A8651-C330-4944-AB98-17096520C132}" type="presParOf" srcId="{1DCF4432-4AD9-45D8-875B-CAE52E267AE5}" destId="{F1AB03CE-575F-43A2-AE61-E96F6021E737}" srcOrd="0" destOrd="0" presId="urn:microsoft.com/office/officeart/2008/layout/LinedList"/>
    <dgm:cxn modelId="{55055047-2153-485A-A2F4-B2E76629EC59}" type="presParOf" srcId="{1DCF4432-4AD9-45D8-875B-CAE52E267AE5}" destId="{6D72C830-DCC4-440D-8400-B7697D7C83B7}" srcOrd="1" destOrd="0" presId="urn:microsoft.com/office/officeart/2008/layout/LinedList"/>
    <dgm:cxn modelId="{CBE544FA-E151-4E43-BC63-AB34177439A0}" type="presParOf" srcId="{1DCF4432-4AD9-45D8-875B-CAE52E267AE5}" destId="{6A6625D7-1603-40C7-8EFF-6A197C52A4D8}" srcOrd="2" destOrd="0" presId="urn:microsoft.com/office/officeart/2008/layout/LinedList"/>
    <dgm:cxn modelId="{9DDA20BD-4896-45B8-8F1B-DBBAEE524514}" type="presParOf" srcId="{D489E274-258A-4ED7-B2E6-91B1C962E782}" destId="{EBE1C228-FF29-453C-A5CB-C4673EF2CF21}" srcOrd="5" destOrd="0" presId="urn:microsoft.com/office/officeart/2008/layout/LinedList"/>
    <dgm:cxn modelId="{4E0A2DEF-4B9F-4455-B212-2425CE663902}" type="presParOf" srcId="{D489E274-258A-4ED7-B2E6-91B1C962E782}" destId="{E82EA7B9-D6CE-4249-A390-A2AC27F6C37E}" srcOrd="6" destOrd="0" presId="urn:microsoft.com/office/officeart/2008/layout/LinedList"/>
    <dgm:cxn modelId="{1A400255-6064-4027-AD17-F3C9BA072F74}" type="presParOf" srcId="{D489E274-258A-4ED7-B2E6-91B1C962E782}" destId="{4FF92CD0-1D47-436C-8899-5969E88C51B0}" srcOrd="7" destOrd="0" presId="urn:microsoft.com/office/officeart/2008/layout/LinedList"/>
    <dgm:cxn modelId="{67A559AD-9131-4F1B-9080-5F8AD9B8626F}" type="presParOf" srcId="{4FF92CD0-1D47-436C-8899-5969E88C51B0}" destId="{A9C17B3C-5858-48B0-94EB-F6C370BF321D}" srcOrd="0" destOrd="0" presId="urn:microsoft.com/office/officeart/2008/layout/LinedList"/>
    <dgm:cxn modelId="{B15E7047-F3E0-4458-A7B7-81EBE67E34EB}" type="presParOf" srcId="{4FF92CD0-1D47-436C-8899-5969E88C51B0}" destId="{63BED8F6-70C1-4696-9490-80CED21DC24E}" srcOrd="1" destOrd="0" presId="urn:microsoft.com/office/officeart/2008/layout/LinedList"/>
    <dgm:cxn modelId="{FF909BF9-9731-4198-9386-F90C0905409F}" type="presParOf" srcId="{4FF92CD0-1D47-436C-8899-5969E88C51B0}" destId="{466CBCFE-EB0B-4A1F-82DA-FB69468ED927}" srcOrd="2" destOrd="0" presId="urn:microsoft.com/office/officeart/2008/layout/LinedList"/>
    <dgm:cxn modelId="{98B5C8BC-331A-404C-B25B-2005249A7E1F}" type="presParOf" srcId="{D489E274-258A-4ED7-B2E6-91B1C962E782}" destId="{B3684DE1-B18E-4BB3-B646-7CE09FE1886C}" srcOrd="8" destOrd="0" presId="urn:microsoft.com/office/officeart/2008/layout/LinedList"/>
    <dgm:cxn modelId="{38FF9D60-C1A0-4788-A625-A662269041F4}" type="presParOf" srcId="{D489E274-258A-4ED7-B2E6-91B1C962E782}" destId="{61E73993-5CDF-4B12-B712-C7C4E209A3B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D810D-C7EB-4936-8944-55F080821DD9}">
      <dsp:nvSpPr>
        <dsp:cNvPr id="0" name=""/>
        <dsp:cNvSpPr/>
      </dsp:nvSpPr>
      <dsp:spPr>
        <a:xfrm>
          <a:off x="0" y="3257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D637F-25EF-4545-94B9-844B6F8F4E6F}">
      <dsp:nvSpPr>
        <dsp:cNvPr id="0" name=""/>
        <dsp:cNvSpPr/>
      </dsp:nvSpPr>
      <dsp:spPr>
        <a:xfrm>
          <a:off x="0" y="3257"/>
          <a:ext cx="2438400" cy="6664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500" b="1" kern="1200" dirty="0"/>
            <a:t>Next Plan</a:t>
          </a:r>
          <a:endParaRPr lang="ko-KR" altLang="en-US" sz="6500" b="1" kern="1200" dirty="0"/>
        </a:p>
      </dsp:txBody>
      <dsp:txXfrm>
        <a:off x="0" y="3257"/>
        <a:ext cx="2438400" cy="6664872"/>
      </dsp:txXfrm>
    </dsp:sp>
    <dsp:sp modelId="{114E625F-BD2D-436B-A9F9-64E2964DDD5C}">
      <dsp:nvSpPr>
        <dsp:cNvPr id="0" name=""/>
        <dsp:cNvSpPr/>
      </dsp:nvSpPr>
      <dsp:spPr>
        <a:xfrm>
          <a:off x="2621280" y="107396"/>
          <a:ext cx="9570720" cy="208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1. </a:t>
          </a:r>
          <a:r>
            <a:rPr lang="en-US" altLang="ko-KR" sz="1500" b="1" kern="1200" dirty="0"/>
            <a:t>Super resolution </a:t>
          </a:r>
          <a:r>
            <a:rPr lang="en-US" altLang="ko-KR" sz="1500" kern="1200" dirty="0"/>
            <a:t>=&gt; </a:t>
          </a:r>
        </a:p>
        <a:p>
          <a:pPr marL="0" lvl="0" indent="0" algn="l" defTabSz="666750" latinLnBrk="1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(1) Various scale factors on Train Dataset </a:t>
          </a:r>
        </a:p>
        <a:p>
          <a:pPr marL="0" lvl="0" indent="0" algn="l" defTabSz="666750" latinLnBrk="1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(2) Use Reconstructed Images as Distorted Images</a:t>
          </a:r>
        </a:p>
        <a:p>
          <a:pPr marL="0" lvl="0" indent="0" algn="l" defTabSz="666750" latinLnBrk="1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=&gt; Apply them to 2AFC &amp; JND Dataset </a:t>
          </a:r>
          <a:endParaRPr lang="ko-KR" altLang="en-US" sz="1500" kern="1200" dirty="0"/>
        </a:p>
      </dsp:txBody>
      <dsp:txXfrm>
        <a:off x="2621280" y="107396"/>
        <a:ext cx="9570720" cy="2082772"/>
      </dsp:txXfrm>
    </dsp:sp>
    <dsp:sp modelId="{BB51AB5A-FBBF-4B93-9BC4-D46AA96D16BD}">
      <dsp:nvSpPr>
        <dsp:cNvPr id="0" name=""/>
        <dsp:cNvSpPr/>
      </dsp:nvSpPr>
      <dsp:spPr>
        <a:xfrm>
          <a:off x="2438399" y="2190168"/>
          <a:ext cx="9753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2C830-DCC4-440D-8400-B7697D7C83B7}">
      <dsp:nvSpPr>
        <dsp:cNvPr id="0" name=""/>
        <dsp:cNvSpPr/>
      </dsp:nvSpPr>
      <dsp:spPr>
        <a:xfrm>
          <a:off x="2621280" y="2294307"/>
          <a:ext cx="9570720" cy="208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2. </a:t>
          </a:r>
          <a:r>
            <a:rPr lang="en-US" altLang="ko-KR" sz="1500" b="1" kern="1200" dirty="0"/>
            <a:t>Auto Encoder </a:t>
          </a:r>
          <a:r>
            <a:rPr lang="en-US" altLang="ko-KR" sz="1500" kern="1200" dirty="0"/>
            <a:t>=&gt; RF </a:t>
          </a:r>
          <a:r>
            <a:rPr lang="ko-KR" altLang="en-US" sz="1500" kern="1200" dirty="0"/>
            <a:t>데이터셋을 밑 논문 </a:t>
          </a:r>
          <a:r>
            <a:rPr lang="en-US" altLang="ko-KR" sz="1500" kern="1200" dirty="0"/>
            <a:t>Method </a:t>
          </a:r>
          <a:r>
            <a:rPr lang="ko-KR" altLang="en-US" sz="1500" kern="1200" dirty="0"/>
            <a:t>에 맞추면서 구현</a:t>
          </a:r>
          <a:endParaRPr lang="en-US" altLang="ko-KR" sz="1500" kern="1200" dirty="0"/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/>
            <a:t>&lt;Split-brain autoencoders: Unsupervised learning by cross-channel prediction&gt;</a:t>
          </a: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R. Zhang, P. Isola, and A. A. </a:t>
          </a:r>
          <a:r>
            <a:rPr lang="en-US" altLang="ko-KR" sz="1500" kern="1200" dirty="0" err="1"/>
            <a:t>Efros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500" kern="1200" dirty="0"/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 dirty="0"/>
        </a:p>
      </dsp:txBody>
      <dsp:txXfrm>
        <a:off x="2621280" y="2294307"/>
        <a:ext cx="9570720" cy="2082772"/>
      </dsp:txXfrm>
    </dsp:sp>
    <dsp:sp modelId="{EBE1C228-FF29-453C-A5CB-C4673EF2CF21}">
      <dsp:nvSpPr>
        <dsp:cNvPr id="0" name=""/>
        <dsp:cNvSpPr/>
      </dsp:nvSpPr>
      <dsp:spPr>
        <a:xfrm>
          <a:off x="2438399" y="4377080"/>
          <a:ext cx="9753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ED8F6-70C1-4696-9490-80CED21DC24E}">
      <dsp:nvSpPr>
        <dsp:cNvPr id="0" name=""/>
        <dsp:cNvSpPr/>
      </dsp:nvSpPr>
      <dsp:spPr>
        <a:xfrm>
          <a:off x="2621280" y="4481219"/>
          <a:ext cx="9570720" cy="2082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3. </a:t>
          </a:r>
          <a:r>
            <a:rPr lang="ko-KR" altLang="en-US" sz="1500" b="1" kern="1200" dirty="0"/>
            <a:t>전체 코드 정리</a:t>
          </a:r>
          <a:r>
            <a:rPr lang="ko-KR" altLang="en-US" sz="1500" kern="1200" dirty="0"/>
            <a:t> </a:t>
          </a:r>
          <a:endParaRPr lang="en-US" altLang="ko-KR" sz="1500" kern="1200" dirty="0"/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이때까지 작성한 코드들을 </a:t>
          </a:r>
          <a:r>
            <a:rPr lang="ko-KR" altLang="en-US" sz="1500" kern="1200" dirty="0" err="1"/>
            <a:t>깃허브에</a:t>
          </a:r>
          <a:r>
            <a:rPr lang="ko-KR" altLang="en-US" sz="1500" kern="1200" dirty="0"/>
            <a:t> 정리할 예정입니다</a:t>
          </a:r>
          <a:r>
            <a:rPr lang="en-US" altLang="ko-KR" sz="1500" kern="1200" dirty="0"/>
            <a:t>.</a:t>
          </a:r>
        </a:p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 dirty="0"/>
        </a:p>
      </dsp:txBody>
      <dsp:txXfrm>
        <a:off x="2621280" y="4481219"/>
        <a:ext cx="9570720" cy="2082772"/>
      </dsp:txXfrm>
    </dsp:sp>
    <dsp:sp modelId="{B3684DE1-B18E-4BB3-B646-7CE09FE1886C}">
      <dsp:nvSpPr>
        <dsp:cNvPr id="0" name=""/>
        <dsp:cNvSpPr/>
      </dsp:nvSpPr>
      <dsp:spPr>
        <a:xfrm>
          <a:off x="2438399" y="6563991"/>
          <a:ext cx="9753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1C6D-4D0D-BE4A-892B-7E2684E5E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10FB5D-D41D-824E-98A5-B86FB6438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F6767-FD86-D648-85BD-49995AC09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C5AE2-2BC4-2C40-A656-2F378635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3A9B8-5451-A84F-808A-D728E740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297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F4A49-4194-6E4A-BC29-D772D08A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894A0-5DF6-C34D-A5C5-17D832689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FE720-4383-8348-8B44-F1BE465E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C0FD8-12F8-5A48-9EF4-A8572B79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61DCD6-60C2-5640-BAD2-BA9CE07F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0518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E6BFE6-769D-2F42-8C9D-2F66F6BFE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6F8A1-94FB-EA47-A851-30E3CF8DD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D8F3C-3A01-0B49-9BBE-E422018F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22B9F0-D9E5-D543-BEB8-66735742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34AAD1-0513-8E4D-81BC-28CA202D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64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BEB4F-5AF8-224B-B47F-C6C21CDD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F5DAC-87CF-1144-A8CB-76E776781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5BBB5-FB89-CE44-9F81-11E9DB56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AE4B6D-5D82-9848-98D1-3DBC2B9E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D70BA-CA9A-E74A-9C7B-56E5C600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969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98771-C406-9D41-86FA-8CBCE25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C4B0E4-8129-754A-A14F-9B00F7657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746F5-E6F7-B746-B2D7-BE6C48B9A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6E1CA-CFD1-C045-B420-935852A21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5A086-C017-644B-8F5D-E3BEA38A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33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C1DB4-62E1-FF48-B794-30FD08F5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D2B2F-E041-7041-95B1-B8DF0B815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0DF7D-83DC-0D40-B37E-927D8CE7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B9B542-DB0F-624E-B077-5C94AA1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4CC9D-8C70-C74C-8370-B4A0D554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44B90-4167-5A4D-A380-C66C3710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40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D201B-0A6B-9242-8193-A340ECF3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C978BD-1843-FA41-904F-0379F96C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1656ED-E473-3342-AC27-6CDE9A5C1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033E66-A4D8-A841-874D-501510E0C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ED6C0E-CE26-744A-916D-D5F03C01D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5B9D97-A261-DA4A-B8BE-4C392CB1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1C47E0-5074-2B47-B223-C0413180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667819-935E-0742-9837-096AEF70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28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CDB2B-CF24-BC4C-8A16-0F353D293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E35E1A-153F-D14E-A1CF-4CBBD934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BE6720-3356-4B4C-9BFE-9522E518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20A1FB-C8B8-BA4D-BFDA-08630D88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940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F38021-A525-EB4F-B60A-BF5CF325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9B828D-EEA2-594F-979A-640949C8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F234E-8063-9449-A239-F7F9939C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13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ACF37-309D-8643-9BB7-D9D81963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3BC45-FEE8-9D43-B75D-F64478724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BFD7E-DC10-2C4C-A0AB-685FB516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905957-0072-1E4F-9236-147494E0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1CBDD7-45C2-B047-B5EC-49B29AD2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90200-8F10-A040-9E93-6B75EF1D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894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701E7-0B63-2A4B-84D8-3BD0A5A8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FBA024-252D-0D48-BED9-28F0B670B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D32C62-B189-1E45-A0A0-A09E52A0C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1329DC-58FF-FC46-8809-0D23288D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C7510-A973-0D48-B47A-7A8CF9F8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2B8CD3-59CC-964C-B55A-070D7256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14E1EB-E09B-5B43-9598-D41A2F17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E4FD7F-4FA8-9F47-9C92-065589979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4FB39-ED1F-B94C-A58E-ABE9B152EC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28C21-F994-EF46-BD50-4B997E48FCC0}" type="datetimeFigureOut">
              <a:rPr kumimoji="1" lang="ko-KR" altLang="en-US" smtClean="0"/>
              <a:t>2022-02-16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C3C96-90D5-4A43-AB54-1D2A86DC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4F214-BE8F-BD4A-9353-739364244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DD056-2259-C44A-AC35-F1EB5BB03CF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939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35AE-61AB-0846-936F-901F8A0CA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6649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Creating Medical Dataset Corresponding to Human Perceptual Similarity Judgment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571351-CE28-074C-BBA6-D34281A59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2381"/>
            <a:ext cx="9144000" cy="1655762"/>
          </a:xfrm>
        </p:spPr>
        <p:txBody>
          <a:bodyPr/>
          <a:lstStyle/>
          <a:p>
            <a:r>
              <a:rPr kumimoji="1" lang="ko-KR" altLang="en-US" dirty="0"/>
              <a:t>김수용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이나은</a:t>
            </a:r>
          </a:p>
        </p:txBody>
      </p:sp>
    </p:spTree>
    <p:extLst>
      <p:ext uri="{BB962C8B-B14F-4D97-AF65-F5344CB8AC3E}">
        <p14:creationId xmlns:p14="http://schemas.microsoft.com/office/powerpoint/2010/main" val="3960250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974" y="2766218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Colorization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0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-11368"/>
            <a:ext cx="11019503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b="1" i="0" dirty="0">
                <a:effectLst/>
              </a:rPr>
              <a:t>Unsupervised Diverse Colorization via Generative Adversarial Networks (2017)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11D5D-3C04-44F9-9D2B-D7E5B989BD3B}"/>
              </a:ext>
            </a:extLst>
          </p:cNvPr>
          <p:cNvSpPr txBox="1"/>
          <p:nvPr/>
        </p:nvSpPr>
        <p:spPr>
          <a:xfrm>
            <a:off x="385916" y="1168247"/>
            <a:ext cx="11560278" cy="548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Colorization</a:t>
            </a:r>
            <a:r>
              <a:rPr lang="ko-KR" altLang="en-US" b="1" dirty="0"/>
              <a:t>의 목적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이미지의 색을 변화하여 변형을 준다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본 논문을 선정한 이유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흑백 이미지 </a:t>
            </a:r>
            <a:r>
              <a:rPr lang="en-US" altLang="ko-KR" dirty="0"/>
              <a:t>colorization </a:t>
            </a:r>
            <a:r>
              <a:rPr lang="ko-KR" altLang="en-US" dirty="0"/>
              <a:t>시 </a:t>
            </a:r>
            <a:r>
              <a:rPr lang="en-US" altLang="ko-KR" dirty="0"/>
              <a:t>original color image</a:t>
            </a:r>
            <a:r>
              <a:rPr lang="ko-KR" altLang="en-US" dirty="0"/>
              <a:t>를 필요로 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en-US" altLang="ko-KR" dirty="0"/>
              <a:t>chest x-ray data</a:t>
            </a:r>
            <a:r>
              <a:rPr lang="ko-KR" altLang="en-US" dirty="0"/>
              <a:t>는 </a:t>
            </a:r>
            <a:r>
              <a:rPr lang="en-US" altLang="ko-KR" dirty="0"/>
              <a:t>original</a:t>
            </a:r>
            <a:r>
              <a:rPr lang="ko-KR" altLang="en-US" dirty="0"/>
              <a:t> </a:t>
            </a:r>
            <a:r>
              <a:rPr lang="en-US" altLang="ko-KR" dirty="0"/>
              <a:t>color image</a:t>
            </a:r>
            <a:r>
              <a:rPr lang="ko-KR" altLang="en-US" dirty="0"/>
              <a:t>가 존재하지 않기 때문에 </a:t>
            </a:r>
            <a:r>
              <a:rPr lang="en-US" altLang="ko-KR" dirty="0"/>
              <a:t>“</a:t>
            </a:r>
            <a:r>
              <a:rPr lang="ko-KR" altLang="en-US" u="sng" dirty="0"/>
              <a:t>원래의 이미지로 돌아가는 것이 아닌 진짜 같은 다양한 색을 사용하는 것이 목적</a:t>
            </a:r>
            <a:r>
              <a:rPr lang="en-US" altLang="ko-KR" dirty="0"/>
              <a:t>"</a:t>
            </a:r>
            <a:r>
              <a:rPr lang="ko-KR" altLang="en-US" dirty="0"/>
              <a:t>인 본 논문을 참고하였다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en-US" altLang="ko-KR" b="1" dirty="0" err="1"/>
              <a:t>YUV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 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Y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라는 흑백 이미지 위에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U, V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필터를 얹어 컬러 이미지를 표현한다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=&gt;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이미지를 </a:t>
            </a:r>
            <a:r>
              <a:rPr lang="en-US" altLang="ko-KR" b="0" i="0" dirty="0" err="1">
                <a:effectLst/>
                <a:latin typeface="Source Sans Pro" panose="020B0503030403020204" pitchFamily="34" charset="0"/>
              </a:rPr>
              <a:t>YUV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로 처리한다면  이미지를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gray scale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로 변환할 때 흑백 처리하는 과정을 생략하고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Y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만 넣어주면 된다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흑백 이미지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colorization 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시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Y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는 이미 주어졌으므로 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개의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channel (U, V)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만을 만들어내면 된다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00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-11368"/>
            <a:ext cx="11019503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b="1" i="0" dirty="0">
                <a:effectLst/>
              </a:rPr>
              <a:t>Model Architecture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923BF46-F3AA-432B-AF1C-A9777D508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5" t="4803" r="5663" b="3318"/>
          <a:stretch/>
        </p:blipFill>
        <p:spPr bwMode="auto">
          <a:xfrm>
            <a:off x="2525968" y="953729"/>
            <a:ext cx="7306290" cy="399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F4473-9DAF-4DE8-9993-2DCD3B704F3D}"/>
              </a:ext>
            </a:extLst>
          </p:cNvPr>
          <p:cNvSpPr txBox="1"/>
          <p:nvPr/>
        </p:nvSpPr>
        <p:spPr>
          <a:xfrm>
            <a:off x="1772570" y="5210732"/>
            <a:ext cx="10252282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Noise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를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 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처음에만 넣어주게 될 경우 네트워크를 거치면서 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noise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를 잊게 될 수 있다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=&gt; Multilayer noise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를 도입</a:t>
            </a:r>
            <a:endParaRPr lang="en-US" altLang="ko-KR" b="0" i="0" dirty="0">
              <a:effectLst/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2.    Multilayer condition</a:t>
            </a:r>
            <a:r>
              <a:rPr lang="ko-KR" altLang="en-US" b="0" i="0" dirty="0">
                <a:effectLst/>
                <a:latin typeface="Source Sans Pro" panose="020B0503030403020204" pitchFamily="34" charset="0"/>
              </a:rPr>
              <a:t>을 넣어줘 흑백 이미지에 대한 정보를 지속적으로 파악할 수 있게 해준다</a:t>
            </a:r>
            <a:r>
              <a:rPr lang="en-US" altLang="ko-KR" b="0" i="0" dirty="0">
                <a:effectLst/>
                <a:latin typeface="Source Sans Pro" panose="020B0503030403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b="0" i="0" dirty="0">
              <a:effectLst/>
              <a:latin typeface="Source Sans Pro" panose="020B0503030403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63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6" y="-11368"/>
            <a:ext cx="11019503" cy="1325563"/>
          </a:xfrm>
        </p:spPr>
        <p:txBody>
          <a:bodyPr>
            <a:normAutofit/>
          </a:bodyPr>
          <a:lstStyle/>
          <a:p>
            <a:pPr algn="l"/>
            <a:r>
              <a:rPr lang="en-US" altLang="ko-KR" sz="2200" b="1" i="0" dirty="0">
                <a:effectLst/>
              </a:rPr>
              <a:t>Result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E4452E-195A-4948-9C32-B37A03333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0" y="1471511"/>
            <a:ext cx="4648603" cy="4320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A0F3FD-7D84-41A2-BA0D-07E56A976118}"/>
              </a:ext>
            </a:extLst>
          </p:cNvPr>
          <p:cNvSpPr txBox="1"/>
          <p:nvPr/>
        </p:nvSpPr>
        <p:spPr>
          <a:xfrm>
            <a:off x="780637" y="899725"/>
            <a:ext cx="5059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Results of </a:t>
            </a:r>
            <a:r>
              <a:rPr lang="en-US" altLang="ko-KR" b="1" dirty="0"/>
              <a:t>single-layer condition model</a:t>
            </a:r>
            <a:r>
              <a:rPr lang="en-US" altLang="ko-KR" dirty="0"/>
              <a:t>, suffer from colorization derivation (red box)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67207-ECDB-434F-9CE7-10714836546D}"/>
              </a:ext>
            </a:extLst>
          </p:cNvPr>
          <p:cNvSpPr txBox="1"/>
          <p:nvPr/>
        </p:nvSpPr>
        <p:spPr>
          <a:xfrm>
            <a:off x="894735" y="58769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Results of </a:t>
            </a:r>
            <a:r>
              <a:rPr lang="en-US" altLang="ko-KR" b="1" dirty="0"/>
              <a:t>multi-layer condition model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smooth transition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78EF44-6FE6-48D1-8C6B-0DC91586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61" y="2225288"/>
            <a:ext cx="5660107" cy="29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FAD34-8190-45FA-B607-B7B038E4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266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Super-Resolution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71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72171-5CFC-473F-92BF-D4954B20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88784"/>
          </a:xfrm>
        </p:spPr>
        <p:txBody>
          <a:bodyPr>
            <a:normAutofit/>
          </a:bodyPr>
          <a:lstStyle/>
          <a:p>
            <a:pPr algn="ctr"/>
            <a:r>
              <a:rPr lang="en-US" altLang="ko-KR" sz="2200" b="1" dirty="0"/>
              <a:t>Accurate Image Super-Resolution Using Very Deep Convolutional Networks </a:t>
            </a:r>
            <a:br>
              <a:rPr lang="en-US" altLang="ko-KR" sz="1600" b="1" dirty="0"/>
            </a:br>
            <a:br>
              <a:rPr lang="en-US" altLang="ko-KR" sz="1600" b="1" dirty="0"/>
            </a:br>
            <a:r>
              <a:rPr lang="en-US" altLang="ko-KR" sz="1600" dirty="0" err="1"/>
              <a:t>Jiwon</a:t>
            </a:r>
            <a:r>
              <a:rPr lang="en-US" altLang="ko-KR" sz="1600" dirty="0"/>
              <a:t> Kim, Jung Kwon Lee and </a:t>
            </a:r>
            <a:r>
              <a:rPr lang="en-US" altLang="ko-KR" sz="1600" dirty="0" err="1"/>
              <a:t>Kyoung</a:t>
            </a:r>
            <a:r>
              <a:rPr lang="en-US" altLang="ko-KR" sz="1600" dirty="0"/>
              <a:t> Mu Lee </a:t>
            </a:r>
            <a:br>
              <a:rPr lang="en-US" altLang="ko-KR" sz="1600" dirty="0"/>
            </a:br>
            <a:r>
              <a:rPr lang="en-US" altLang="ko-KR" sz="1600" dirty="0"/>
              <a:t>Department of ECE, ASRI, Seoul National University, Korea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66FAFC8-FB66-41D2-9F09-F3241985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r="2" b="2"/>
          <a:stretch/>
        </p:blipFill>
        <p:spPr>
          <a:xfrm>
            <a:off x="838200" y="1825625"/>
            <a:ext cx="6151651" cy="430346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2FD1E-968F-4BC4-B14A-0FABE13F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3" y="1825624"/>
            <a:ext cx="5451267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1.  Very deep Network (VDSR)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2.  Fast convergence speed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3.  High Learning Rate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4.  Residual Learning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dirty="0"/>
              <a:t>5.  Gradient Clipping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67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C7770-8D44-413A-82D5-F8F04BAD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/>
              <a:t>High Lr </a:t>
            </a:r>
            <a:br>
              <a:rPr lang="en-US" altLang="ko-KR" sz="2400" dirty="0"/>
            </a:br>
            <a:r>
              <a:rPr lang="en-US" altLang="ko-KR" sz="2400" dirty="0"/>
              <a:t>&amp; </a:t>
            </a:r>
            <a:br>
              <a:rPr lang="en-US" altLang="ko-KR" sz="2400" dirty="0"/>
            </a:br>
            <a:r>
              <a:rPr lang="en-US" altLang="ko-KR" sz="2400" dirty="0"/>
              <a:t>Residual Learning </a:t>
            </a:r>
            <a:endParaRPr lang="ko-KR" altLang="en-US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A4841E-79B0-48E8-AB16-0926D53BD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66" y="2474013"/>
            <a:ext cx="4900653" cy="3994520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900" dirty="0"/>
              <a:t>1. Residual learning </a:t>
            </a:r>
            <a:r>
              <a:rPr lang="ko-KR" altLang="en-US" sz="1900" dirty="0"/>
              <a:t>이 </a:t>
            </a:r>
            <a:r>
              <a:rPr lang="en-US" altLang="ko-KR" sz="1900" dirty="0"/>
              <a:t>Non-Residual </a:t>
            </a:r>
            <a:r>
              <a:rPr lang="ko-KR" altLang="en-US" sz="1900" dirty="0"/>
              <a:t>보다 </a:t>
            </a:r>
            <a:r>
              <a:rPr lang="en-US" altLang="ko-KR" sz="1900" dirty="0"/>
              <a:t>PSNR</a:t>
            </a:r>
            <a:r>
              <a:rPr lang="ko-KR" altLang="en-US" sz="1900" dirty="0"/>
              <a:t>이 더 좋다</a:t>
            </a:r>
            <a:r>
              <a:rPr lang="en-US" altLang="ko-KR" sz="19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/>
              <a:t>=&gt; Deep Network </a:t>
            </a:r>
            <a:r>
              <a:rPr lang="ko-KR" altLang="en-US" sz="1900" dirty="0"/>
              <a:t>에서의 </a:t>
            </a:r>
            <a:r>
              <a:rPr lang="en-US" altLang="ko-KR" sz="1900" dirty="0"/>
              <a:t>Gradient</a:t>
            </a:r>
            <a:r>
              <a:rPr lang="ko-KR" altLang="en-US" sz="1900" dirty="0"/>
              <a:t> </a:t>
            </a:r>
            <a:r>
              <a:rPr lang="en-US" altLang="ko-KR" sz="1900" dirty="0"/>
              <a:t>Problem</a:t>
            </a:r>
            <a:r>
              <a:rPr lang="ko-KR" altLang="en-US" sz="1900" dirty="0"/>
              <a:t> 해결</a:t>
            </a:r>
            <a:endParaRPr lang="en-US" altLang="ko-KR" sz="19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/>
              <a:t>2. Learning rate </a:t>
            </a:r>
            <a:r>
              <a:rPr lang="ko-KR" altLang="en-US" sz="1900" dirty="0"/>
              <a:t>가 클수록 </a:t>
            </a:r>
            <a:r>
              <a:rPr lang="en-US" altLang="ko-KR" sz="1900" dirty="0"/>
              <a:t>PSNR</a:t>
            </a:r>
            <a:r>
              <a:rPr lang="ko-KR" altLang="en-US" sz="1900" dirty="0"/>
              <a:t>이 커진다</a:t>
            </a:r>
            <a:r>
              <a:rPr lang="en-US" altLang="ko-KR" sz="19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/>
              <a:t>=&gt; Gradient Clipping </a:t>
            </a:r>
            <a:r>
              <a:rPr lang="ko-KR" altLang="en-US" sz="1900" dirty="0"/>
              <a:t>을 하였기 때문에 </a:t>
            </a:r>
            <a:r>
              <a:rPr lang="en-US" altLang="ko-KR" sz="1900" dirty="0"/>
              <a:t>Gradient Problem </a:t>
            </a:r>
            <a:r>
              <a:rPr lang="ko-KR" altLang="en-US" sz="1900" dirty="0"/>
              <a:t>발생 안함 </a:t>
            </a:r>
            <a:endParaRPr lang="en-US" altLang="ko-KR" sz="19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900" dirty="0"/>
              <a:t>=&gt; Boost convergence speed</a:t>
            </a:r>
          </a:p>
          <a:p>
            <a:pPr marL="457200" indent="-457200">
              <a:buAutoNum type="arabicPeriod"/>
            </a:pPr>
            <a:endParaRPr lang="en-US" altLang="ko-KR" sz="1900" dirty="0"/>
          </a:p>
          <a:p>
            <a:pPr marL="457200" indent="-457200">
              <a:buAutoNum type="arabicPeriod"/>
            </a:pPr>
            <a:endParaRPr lang="en-US" altLang="ko-KR" sz="1900" dirty="0"/>
          </a:p>
          <a:p>
            <a:pPr marL="457200" indent="-457200">
              <a:buAutoNum type="arabicPeriod"/>
            </a:pPr>
            <a:endParaRPr lang="en-US" sz="1900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F206F207-90AA-4AED-A952-65863CFC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19" y="640080"/>
            <a:ext cx="593687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0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8BC2C-163F-410E-8BBD-82D758C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800"/>
              <a:t>Good Performance on various scale factors </a:t>
            </a:r>
            <a:endParaRPr lang="ko-KR" altLang="en-US" sz="3800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E5EDD6C4-9D7A-4F23-9608-FEF7C1E1C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" b="63310"/>
          <a:stretch/>
        </p:blipFill>
        <p:spPr>
          <a:xfrm>
            <a:off x="406400" y="1485415"/>
            <a:ext cx="11387667" cy="33837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19067-3F49-4330-9BF1-C14468FAA93D}"/>
              </a:ext>
            </a:extLst>
          </p:cNvPr>
          <p:cNvSpPr txBox="1"/>
          <p:nvPr/>
        </p:nvSpPr>
        <p:spPr>
          <a:xfrm>
            <a:off x="838200" y="5042503"/>
            <a:ext cx="10955867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Train &amp; Test dataset</a:t>
            </a:r>
            <a:r>
              <a:rPr lang="ko-KR" altLang="en-US" sz="2400" dirty="0"/>
              <a:t>의 </a:t>
            </a:r>
            <a:r>
              <a:rPr lang="en-US" altLang="ko-KR" sz="2400" dirty="0"/>
              <a:t>Scale factor </a:t>
            </a:r>
            <a:r>
              <a:rPr lang="ko-KR" altLang="en-US" sz="2400" dirty="0"/>
              <a:t>가 커져서 성능저하가 있어도 다른 모델들에 비해서 성능이 계속 좋은 편이다</a:t>
            </a:r>
            <a:r>
              <a:rPr lang="en-US" altLang="ko-KR" sz="2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400" dirty="0"/>
              <a:t>Train &amp;</a:t>
            </a:r>
            <a:r>
              <a:rPr lang="ko-KR" altLang="en-US" sz="2400" dirty="0"/>
              <a:t> </a:t>
            </a:r>
            <a:r>
              <a:rPr lang="en-US" altLang="ko-KR" sz="2400" dirty="0"/>
              <a:t>Test time</a:t>
            </a:r>
            <a:r>
              <a:rPr lang="ko-KR" altLang="en-US" sz="2400" dirty="0"/>
              <a:t> 이 압도적으로 적다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40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C9A65-B424-4115-9F36-0B9C67E9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Why Super-Resolution?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6D9503-A524-45AF-B02A-49BEFB81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5" r="27502"/>
          <a:stretch/>
        </p:blipFill>
        <p:spPr>
          <a:xfrm>
            <a:off x="254000" y="1690688"/>
            <a:ext cx="4986209" cy="4679204"/>
          </a:xfrm>
          <a:prstGeom prst="rect">
            <a:avLst/>
          </a:prstGeom>
        </p:spPr>
      </p:pic>
      <p:pic>
        <p:nvPicPr>
          <p:cNvPr id="5" name="내용 개체 틀 4" descr="별이(가) 표시된 사진&#10;&#10;자동 생성된 설명">
            <a:extLst>
              <a:ext uri="{FF2B5EF4-FFF2-40B4-BE49-F238E27FC236}">
                <a16:creationId xmlns:a16="http://schemas.microsoft.com/office/drawing/2014/main" id="{0BF976BF-0082-4495-B071-D0F33495E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42" y="1435536"/>
            <a:ext cx="2609459" cy="2560684"/>
          </a:xfrm>
          <a:prstGeom prst="rect">
            <a:avLst/>
          </a:prstGeom>
        </p:spPr>
      </p:pic>
      <p:pic>
        <p:nvPicPr>
          <p:cNvPr id="6" name="그림 5" descr="텍스트, 별이(가) 표시된 사진&#10;&#10;자동 생성된 설명">
            <a:extLst>
              <a:ext uri="{FF2B5EF4-FFF2-40B4-BE49-F238E27FC236}">
                <a16:creationId xmlns:a16="http://schemas.microsoft.com/office/drawing/2014/main" id="{D61CA47D-8D25-4C19-B82B-1CA38325D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7" t="48692" r="9983" b="10670"/>
          <a:stretch/>
        </p:blipFill>
        <p:spPr>
          <a:xfrm>
            <a:off x="7263406" y="3995062"/>
            <a:ext cx="2609459" cy="2715878"/>
          </a:xfrm>
          <a:prstGeom prst="rect">
            <a:avLst/>
          </a:prstGeom>
        </p:spPr>
      </p:pic>
      <p:pic>
        <p:nvPicPr>
          <p:cNvPr id="7" name="내용 개체 틀 3" descr="별, 켜진, 어두운, 옥외설치물이(가) 표시된 사진&#10;&#10;자동 생성된 설명">
            <a:extLst>
              <a:ext uri="{FF2B5EF4-FFF2-40B4-BE49-F238E27FC236}">
                <a16:creationId xmlns:a16="http://schemas.microsoft.com/office/drawing/2014/main" id="{03B67E78-7476-4A62-8C49-0CF6DC16A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80" y="1435536"/>
            <a:ext cx="2609459" cy="256068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40CEF4C-0C9A-4842-8D55-6E26D4C86F4F}"/>
              </a:ext>
            </a:extLst>
          </p:cNvPr>
          <p:cNvCxnSpPr/>
          <p:nvPr/>
        </p:nvCxnSpPr>
        <p:spPr>
          <a:xfrm>
            <a:off x="8215605" y="2944391"/>
            <a:ext cx="675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1027FE1-C9A8-476D-B4E0-81544BDB3A95}"/>
              </a:ext>
            </a:extLst>
          </p:cNvPr>
          <p:cNvCxnSpPr>
            <a:cxnSpLocks/>
          </p:cNvCxnSpPr>
          <p:nvPr/>
        </p:nvCxnSpPr>
        <p:spPr>
          <a:xfrm flipH="1">
            <a:off x="9902307" y="4228997"/>
            <a:ext cx="554685" cy="1124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F4EC285-D2AA-4C41-A80C-9D4DC1E5DB93}"/>
              </a:ext>
            </a:extLst>
          </p:cNvPr>
          <p:cNvCxnSpPr/>
          <p:nvPr/>
        </p:nvCxnSpPr>
        <p:spPr>
          <a:xfrm>
            <a:off x="5332687" y="1496224"/>
            <a:ext cx="0" cy="546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1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D56E3846-0AA2-46FB-A258-E6F7A431A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0"/>
            <a:ext cx="12192000" cy="66340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실험진행</a:t>
            </a:r>
            <a:endParaRPr lang="en-US" altLang="ko-KR" dirty="0"/>
          </a:p>
          <a:p>
            <a:pPr marL="514350" indent="-514350">
              <a:buAutoNum type="arabicParenBoth"/>
            </a:pPr>
            <a:r>
              <a:rPr lang="ko-KR" altLang="en-US" dirty="0"/>
              <a:t>참고논문 </a:t>
            </a:r>
            <a:r>
              <a:rPr lang="en-US" altLang="ko-KR" dirty="0"/>
              <a:t>Setting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 Higher learning rate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 Change Batch 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 Higher Scale Factor 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 Train scale factor != Test scale factor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Result 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arenBoth"/>
            </a:pPr>
            <a:r>
              <a:rPr lang="en-US" altLang="ko-KR" dirty="0"/>
              <a:t>Best Lr = 0.1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Best Batch =64</a:t>
            </a:r>
          </a:p>
          <a:p>
            <a:pPr marL="514350" indent="-514350">
              <a:buAutoNum type="arabicParenBoth"/>
            </a:pPr>
            <a:r>
              <a:rPr lang="en-US" altLang="ko-KR" dirty="0"/>
              <a:t>Bad performance at Scale factor (more than 8&amp;10)</a:t>
            </a:r>
          </a:p>
          <a:p>
            <a:pPr marL="514350" indent="-514350">
              <a:buAutoNum type="arabicParenBoth"/>
            </a:pPr>
            <a:r>
              <a:rPr lang="en-US" altLang="ko-KR" b="1" dirty="0"/>
              <a:t>Train scale factor </a:t>
            </a:r>
            <a:r>
              <a:rPr lang="en-US" altLang="ko-KR" dirty="0"/>
              <a:t>must be the same as </a:t>
            </a:r>
            <a:r>
              <a:rPr lang="en-US" altLang="ko-KR" b="1" dirty="0"/>
              <a:t>Test scale factor </a:t>
            </a:r>
          </a:p>
          <a:p>
            <a:pPr marL="514350" indent="-514350">
              <a:buAutoNum type="arabicParenBoth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내용 개체 틀 4" descr="텍스트, 별이(가) 표시된 사진&#10;&#10;자동 생성된 설명">
            <a:extLst>
              <a:ext uri="{FF2B5EF4-FFF2-40B4-BE49-F238E27FC236}">
                <a16:creationId xmlns:a16="http://schemas.microsoft.com/office/drawing/2014/main" id="{F13B4856-98B4-49B9-9F4F-4E80BB388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t="56704" r="16597" b="5535"/>
          <a:stretch/>
        </p:blipFill>
        <p:spPr>
          <a:xfrm>
            <a:off x="9166225" y="3288508"/>
            <a:ext cx="2653165" cy="2603574"/>
          </a:xfrm>
          <a:prstGeom prst="rect">
            <a:avLst/>
          </a:prstGeom>
        </p:spPr>
      </p:pic>
      <p:pic>
        <p:nvPicPr>
          <p:cNvPr id="12" name="내용 개체 틀 3" descr="별, 켜진, 어두운, 옥외설치물이(가) 표시된 사진&#10;&#10;자동 생성된 설명">
            <a:extLst>
              <a:ext uri="{FF2B5EF4-FFF2-40B4-BE49-F238E27FC236}">
                <a16:creationId xmlns:a16="http://schemas.microsoft.com/office/drawing/2014/main" id="{7E2F0262-E668-4F24-8845-766D905E0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25" y="342467"/>
            <a:ext cx="2653165" cy="2603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473F3E-EF07-4C58-84D5-4C81A9106162}"/>
              </a:ext>
            </a:extLst>
          </p:cNvPr>
          <p:cNvSpPr txBox="1"/>
          <p:nvPr/>
        </p:nvSpPr>
        <p:spPr>
          <a:xfrm>
            <a:off x="7267575" y="4276725"/>
            <a:ext cx="180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Reconstructed ( X 10 )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B1E0CB-2989-421D-9A2C-DAAEE53FE8FC}"/>
              </a:ext>
            </a:extLst>
          </p:cNvPr>
          <p:cNvSpPr txBox="1"/>
          <p:nvPr/>
        </p:nvSpPr>
        <p:spPr>
          <a:xfrm>
            <a:off x="7267575" y="1079435"/>
            <a:ext cx="180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Original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0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54522-7067-384E-A2F9-2063E442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차례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1C2AA-0A22-FC42-8839-B2A7AC44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dirty="0"/>
              <a:t>2AFC/JND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kumimoji="1" lang="en-US" altLang="ko-KR" dirty="0"/>
              <a:t>Distortions 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3.  CNN based distortions – model training process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4.</a:t>
            </a:r>
            <a:r>
              <a:rPr kumimoji="1" lang="ko-KR" altLang="en-US" dirty="0"/>
              <a:t> 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기존 데이터 셋 구성 및 소개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5.</a:t>
            </a:r>
            <a:r>
              <a:rPr kumimoji="1" lang="ko-KR" altLang="en-US" dirty="0"/>
              <a:t> </a:t>
            </a:r>
            <a:r>
              <a:rPr kumimoji="1" lang="en-US" altLang="ko-KR" dirty="0"/>
              <a:t> Medical dataset</a:t>
            </a:r>
            <a:r>
              <a:rPr kumimoji="1" lang="ko-KR" altLang="en-US" dirty="0"/>
              <a:t> 구축 </a:t>
            </a:r>
            <a:r>
              <a:rPr kumimoji="1" lang="en-US" altLang="ko-KR" dirty="0"/>
              <a:t>(baseline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JND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traditional) </a:t>
            </a:r>
          </a:p>
        </p:txBody>
      </p:sp>
    </p:spTree>
    <p:extLst>
      <p:ext uri="{BB962C8B-B14F-4D97-AF65-F5344CB8AC3E}">
        <p14:creationId xmlns:p14="http://schemas.microsoft.com/office/powerpoint/2010/main" val="199055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48EFF-DF7A-B34C-BA09-53B2CB18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기존 데이터 셋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0BFB6A-9EEE-DF4A-9839-FB73983B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099" y="1253331"/>
            <a:ext cx="39732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dirty="0"/>
          </a:p>
          <a:p>
            <a:pPr marL="514350" indent="-514350">
              <a:buAutoNum type="arabicPeriod" startAt="2"/>
            </a:pPr>
            <a:r>
              <a:rPr kumimoji="1" lang="en-US" altLang="ko-KR" sz="2000" dirty="0"/>
              <a:t>JND</a:t>
            </a:r>
          </a:p>
          <a:p>
            <a:pPr marL="0" indent="0">
              <a:buNone/>
            </a:pPr>
            <a:endParaRPr kumimoji="1" lang="en-US" altLang="ko-KR" sz="900" dirty="0"/>
          </a:p>
          <a:p>
            <a:pPr marL="0" indent="0">
              <a:buNone/>
            </a:pP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 err="1">
                <a:solidFill>
                  <a:srgbClr val="FF0000"/>
                </a:solidFill>
              </a:rPr>
              <a:t>val</a:t>
            </a:r>
            <a:endParaRPr kumimoji="1" lang="en-US" altLang="ko-KR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ko-KR" sz="2000" dirty="0"/>
              <a:t>     </a:t>
            </a: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/>
              <a:t>traditional</a:t>
            </a: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p0</a:t>
            </a: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p1</a:t>
            </a:r>
          </a:p>
          <a:p>
            <a:pPr marL="0" indent="0">
              <a:buNone/>
            </a:pPr>
            <a:r>
              <a:rPr kumimoji="1" lang="en-US" altLang="ko-KR" sz="2000" dirty="0"/>
              <a:t>	</a:t>
            </a: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same</a:t>
            </a:r>
          </a:p>
          <a:p>
            <a:pPr marL="0" indent="0">
              <a:buNone/>
            </a:pPr>
            <a:r>
              <a:rPr kumimoji="1" lang="en-US" altLang="ko-KR" sz="2000" dirty="0"/>
              <a:t>     </a:t>
            </a:r>
            <a:r>
              <a:rPr kumimoji="1" lang="ko-KR" altLang="en-US" sz="2000" dirty="0" err="1"/>
              <a:t>ㄴ</a:t>
            </a:r>
            <a:r>
              <a:rPr kumimoji="1" lang="ko-KR" altLang="en-US" sz="2000" dirty="0"/>
              <a:t> </a:t>
            </a:r>
            <a:r>
              <a:rPr kumimoji="1" lang="en-US" altLang="ko-KR" sz="2000" b="1" dirty="0" err="1"/>
              <a:t>cnn</a:t>
            </a:r>
            <a:endParaRPr kumimoji="1" lang="en-US" altLang="ko-KR" sz="2000" b="1" dirty="0"/>
          </a:p>
          <a:p>
            <a:pPr marL="0" indent="0">
              <a:buNone/>
            </a:pPr>
            <a:r>
              <a:rPr kumimoji="1" lang="en-US" altLang="ko-KR" sz="2000" dirty="0"/>
              <a:t>	 </a:t>
            </a:r>
            <a:r>
              <a:rPr kumimoji="1" lang="ko-KR" altLang="en-US" sz="2000" dirty="0" err="1"/>
              <a:t>ㄴ</a:t>
            </a:r>
            <a:r>
              <a:rPr kumimoji="1" lang="en-US" altLang="ko-KR" sz="2000" dirty="0"/>
              <a:t> …</a:t>
            </a:r>
            <a:endParaRPr kumimoji="1" lang="ko-KR" altLang="en-US" sz="20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1A9E42-AEDC-4F44-9F55-40A09F1DCBCA}"/>
              </a:ext>
            </a:extLst>
          </p:cNvPr>
          <p:cNvSpPr txBox="1">
            <a:spLocks/>
          </p:cNvSpPr>
          <p:nvPr/>
        </p:nvSpPr>
        <p:spPr>
          <a:xfrm>
            <a:off x="2438399" y="1457780"/>
            <a:ext cx="3973286" cy="4802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8000" dirty="0"/>
              <a:t>1.   2AFC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36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b="1" dirty="0">
                <a:solidFill>
                  <a:srgbClr val="FF0000"/>
                </a:solidFill>
              </a:rPr>
              <a:t>train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6200" dirty="0"/>
              <a:t>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b="1" dirty="0"/>
              <a:t>traditional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 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p0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 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p1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 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ref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 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judge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b="1" dirty="0" err="1"/>
              <a:t>cnn</a:t>
            </a:r>
            <a:endParaRPr kumimoji="1" lang="en-US" altLang="ko-KR" sz="80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	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8000" dirty="0"/>
              <a:t>    </a:t>
            </a:r>
            <a:r>
              <a:rPr kumimoji="1" lang="ko-KR" altLang="en-US" sz="8000" dirty="0" err="1"/>
              <a:t>ㄴ</a:t>
            </a:r>
            <a:r>
              <a:rPr kumimoji="1" lang="en-US" altLang="ko-KR" sz="8000" dirty="0"/>
              <a:t> </a:t>
            </a:r>
            <a:r>
              <a:rPr kumimoji="1" lang="en-US" altLang="ko-KR" sz="8000" b="1" dirty="0"/>
              <a:t>mix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 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b="1" dirty="0" err="1">
                <a:solidFill>
                  <a:srgbClr val="FF0000"/>
                </a:solidFill>
              </a:rPr>
              <a:t>val</a:t>
            </a:r>
            <a:endParaRPr kumimoji="1" lang="en-US" altLang="ko-KR" sz="8000" b="1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8000" dirty="0"/>
              <a:t>    </a:t>
            </a:r>
            <a:r>
              <a:rPr kumimoji="1" lang="ko-KR" altLang="en-US" sz="8000" dirty="0" err="1"/>
              <a:t>ㄴ</a:t>
            </a:r>
            <a:r>
              <a:rPr kumimoji="1" lang="ko-KR" altLang="en-US" sz="8000" dirty="0"/>
              <a:t> </a:t>
            </a:r>
            <a:r>
              <a:rPr kumimoji="1" lang="en-US" altLang="ko-KR" sz="8000" dirty="0"/>
              <a:t>…</a:t>
            </a:r>
            <a:endParaRPr kumimoji="1"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1344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EC3E89-6B0C-FA47-B42B-04EC2DD00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613" y="2131975"/>
            <a:ext cx="2336800" cy="2336800"/>
          </a:xfrm>
        </p:spPr>
      </p:pic>
      <p:pic>
        <p:nvPicPr>
          <p:cNvPr id="7" name="그림 6" descr="흐린이(가) 표시된 사진&#10;&#10;자동 생성된 설명">
            <a:extLst>
              <a:ext uri="{FF2B5EF4-FFF2-40B4-BE49-F238E27FC236}">
                <a16:creationId xmlns:a16="http://schemas.microsoft.com/office/drawing/2014/main" id="{CA8CCC4C-F9D7-B34C-AE0E-BF79B5B6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587" y="2131975"/>
            <a:ext cx="2336800" cy="233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03B37A-DC8A-884B-80CA-880885B72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287" y="2131975"/>
            <a:ext cx="2336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D0E2B-EB41-094B-A47A-6BF22729DA76}"/>
              </a:ext>
            </a:extLst>
          </p:cNvPr>
          <p:cNvSpPr txBox="1"/>
          <p:nvPr/>
        </p:nvSpPr>
        <p:spPr>
          <a:xfrm>
            <a:off x="1598613" y="456985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2AFC-traditional-</a:t>
            </a:r>
            <a:r>
              <a:rPr kumimoji="1" lang="en-US" altLang="ko-KR" dirty="0">
                <a:highlight>
                  <a:srgbClr val="FFFF00"/>
                </a:highlight>
              </a:rPr>
              <a:t>p0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21679-0E7C-5749-8127-03BE5E9B51EE}"/>
              </a:ext>
            </a:extLst>
          </p:cNvPr>
          <p:cNvSpPr txBox="1"/>
          <p:nvPr/>
        </p:nvSpPr>
        <p:spPr>
          <a:xfrm>
            <a:off x="8353671" y="456985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2AFC-traditional-</a:t>
            </a:r>
            <a:r>
              <a:rPr kumimoji="1" lang="en-US" altLang="ko-KR" dirty="0">
                <a:highlight>
                  <a:srgbClr val="FFFF00"/>
                </a:highlight>
              </a:rPr>
              <a:t>p1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FF38B-2AE9-9F44-8994-B143A8BA982A}"/>
              </a:ext>
            </a:extLst>
          </p:cNvPr>
          <p:cNvSpPr txBox="1"/>
          <p:nvPr/>
        </p:nvSpPr>
        <p:spPr>
          <a:xfrm>
            <a:off x="4625148" y="4569859"/>
            <a:ext cx="294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2AFC-traditional-</a:t>
            </a:r>
            <a:r>
              <a:rPr kumimoji="1" lang="en-US" altLang="ko-KR" dirty="0">
                <a:highlight>
                  <a:srgbClr val="FFFF00"/>
                </a:highlight>
              </a:rPr>
              <a:t>reference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DB0E369-3EBB-E245-B78B-4F7823C7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2AFC-traditional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3F48D-4ED0-E748-980A-E44670AFDFBD}"/>
              </a:ext>
            </a:extLst>
          </p:cNvPr>
          <p:cNvSpPr txBox="1"/>
          <p:nvPr/>
        </p:nvSpPr>
        <p:spPr>
          <a:xfrm>
            <a:off x="5818363" y="5292546"/>
            <a:ext cx="77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highlight>
                  <a:srgbClr val="FFFF00"/>
                </a:highlight>
              </a:rPr>
              <a:t>judge</a:t>
            </a:r>
          </a:p>
          <a:p>
            <a:pPr algn="ctr"/>
            <a:r>
              <a:rPr kumimoji="1" lang="en-US" altLang="ko-KR" dirty="0"/>
              <a:t>0.0</a:t>
            </a:r>
          </a:p>
          <a:p>
            <a:pPr algn="ctr"/>
            <a:r>
              <a:rPr kumimoji="1" lang="en-US" altLang="ko-KR" dirty="0"/>
              <a:t>or</a:t>
            </a:r>
          </a:p>
          <a:p>
            <a:pPr algn="ctr"/>
            <a:r>
              <a:rPr kumimoji="1" lang="en-US" altLang="ko-KR" dirty="0"/>
              <a:t>1.0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349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흐린, 포유류이(가) 표시된 사진&#10;&#10;자동 생성된 설명">
            <a:extLst>
              <a:ext uri="{FF2B5EF4-FFF2-40B4-BE49-F238E27FC236}">
                <a16:creationId xmlns:a16="http://schemas.microsoft.com/office/drawing/2014/main" id="{0B466DBD-0737-AE45-BF87-235D020A9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771" y="2536022"/>
            <a:ext cx="2336800" cy="2336800"/>
          </a:xfrm>
        </p:spPr>
      </p:pic>
      <p:pic>
        <p:nvPicPr>
          <p:cNvPr id="7" name="그림 6" descr="흐림이(가) 표시된 사진&#10;&#10;자동 생성된 설명">
            <a:extLst>
              <a:ext uri="{FF2B5EF4-FFF2-40B4-BE49-F238E27FC236}">
                <a16:creationId xmlns:a16="http://schemas.microsoft.com/office/drawing/2014/main" id="{A346BD93-9611-3B42-B9E9-A39869DAF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431" y="2536022"/>
            <a:ext cx="2336800" cy="2336800"/>
          </a:xfrm>
          <a:prstGeom prst="rect">
            <a:avLst/>
          </a:prstGeom>
        </p:spPr>
      </p:pic>
      <p:pic>
        <p:nvPicPr>
          <p:cNvPr id="9" name="그림 8" descr="흐린이(가) 표시된 사진&#10;&#10;자동 생성된 설명">
            <a:extLst>
              <a:ext uri="{FF2B5EF4-FFF2-40B4-BE49-F238E27FC236}">
                <a16:creationId xmlns:a16="http://schemas.microsoft.com/office/drawing/2014/main" id="{998DDB1A-EF53-CB4C-B9A3-9401B8383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48" y="2536022"/>
            <a:ext cx="2336800" cy="233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1BCDB-6022-014F-BB88-21E02586F953}"/>
              </a:ext>
            </a:extLst>
          </p:cNvPr>
          <p:cNvSpPr txBox="1"/>
          <p:nvPr/>
        </p:nvSpPr>
        <p:spPr>
          <a:xfrm>
            <a:off x="2051356" y="4872822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2AFC-cnn-</a:t>
            </a:r>
            <a:r>
              <a:rPr kumimoji="1" lang="en-US" altLang="ko-KR" dirty="0">
                <a:highlight>
                  <a:srgbClr val="FFFF00"/>
                </a:highlight>
              </a:rPr>
              <a:t>p0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34842-74D1-614B-9477-D7BDBA42E242}"/>
              </a:ext>
            </a:extLst>
          </p:cNvPr>
          <p:cNvSpPr txBox="1"/>
          <p:nvPr/>
        </p:nvSpPr>
        <p:spPr>
          <a:xfrm>
            <a:off x="8587016" y="4872822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2AFC-cnn-</a:t>
            </a:r>
            <a:r>
              <a:rPr kumimoji="1" lang="en-US" altLang="ko-KR" dirty="0">
                <a:highlight>
                  <a:srgbClr val="FFFF00"/>
                </a:highlight>
              </a:rPr>
              <a:t>p1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D0A422-4519-AE41-B3D3-B20FB3792FB9}"/>
              </a:ext>
            </a:extLst>
          </p:cNvPr>
          <p:cNvSpPr txBox="1"/>
          <p:nvPr/>
        </p:nvSpPr>
        <p:spPr>
          <a:xfrm>
            <a:off x="5092931" y="4872822"/>
            <a:ext cx="225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2AFC-cnn-</a:t>
            </a:r>
            <a:r>
              <a:rPr kumimoji="1" lang="en-US" altLang="ko-KR" dirty="0">
                <a:highlight>
                  <a:srgbClr val="FFFF00"/>
                </a:highlight>
              </a:rPr>
              <a:t>reference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7294049-0E7D-D54E-B44D-5AB10DD1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2AFC-cnn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0C4EA-C3A4-7E4D-9D32-10164EF47E0A}"/>
              </a:ext>
            </a:extLst>
          </p:cNvPr>
          <p:cNvSpPr txBox="1"/>
          <p:nvPr/>
        </p:nvSpPr>
        <p:spPr>
          <a:xfrm>
            <a:off x="5832651" y="5483820"/>
            <a:ext cx="77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highlight>
                  <a:srgbClr val="FFFF00"/>
                </a:highlight>
              </a:rPr>
              <a:t>judge</a:t>
            </a:r>
          </a:p>
          <a:p>
            <a:pPr algn="ctr"/>
            <a:r>
              <a:rPr kumimoji="1" lang="en-US" altLang="ko-KR" dirty="0"/>
              <a:t>0.0</a:t>
            </a:r>
          </a:p>
          <a:p>
            <a:pPr algn="ctr"/>
            <a:r>
              <a:rPr kumimoji="1" lang="en-US" altLang="ko-KR" dirty="0"/>
              <a:t>or</a:t>
            </a:r>
          </a:p>
          <a:p>
            <a:pPr algn="ctr"/>
            <a:r>
              <a:rPr kumimoji="1" lang="en-US" altLang="ko-KR" dirty="0"/>
              <a:t>1.0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00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잔디, 표지판이(가) 표시된 사진&#10;&#10;자동 생성된 설명">
            <a:extLst>
              <a:ext uri="{FF2B5EF4-FFF2-40B4-BE49-F238E27FC236}">
                <a16:creationId xmlns:a16="http://schemas.microsoft.com/office/drawing/2014/main" id="{AEBD5010-2494-BA41-A91B-0F13D0CD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722" y="2670856"/>
            <a:ext cx="2336800" cy="2336800"/>
          </a:xfrm>
          <a:prstGeom prst="rect">
            <a:avLst/>
          </a:prstGeom>
        </p:spPr>
      </p:pic>
      <p:pic>
        <p:nvPicPr>
          <p:cNvPr id="7" name="그림 6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DE75D994-CF5C-CE4A-B269-0B090747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22" y="2670856"/>
            <a:ext cx="23368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B54D8F-43C3-4948-A3DA-144C935ABAA3}"/>
              </a:ext>
            </a:extLst>
          </p:cNvPr>
          <p:cNvSpPr txBox="1"/>
          <p:nvPr/>
        </p:nvSpPr>
        <p:spPr>
          <a:xfrm>
            <a:off x="2902972" y="511084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JND-traditional-</a:t>
            </a:r>
            <a:r>
              <a:rPr kumimoji="1" lang="en-US" altLang="ko-KR" dirty="0">
                <a:highlight>
                  <a:srgbClr val="FFFF00"/>
                </a:highlight>
              </a:rPr>
              <a:t>p0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DEA44-A026-554B-909E-FE44418580CD}"/>
              </a:ext>
            </a:extLst>
          </p:cNvPr>
          <p:cNvSpPr txBox="1"/>
          <p:nvPr/>
        </p:nvSpPr>
        <p:spPr>
          <a:xfrm>
            <a:off x="7167772" y="511084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JND-traditional-</a:t>
            </a:r>
            <a:r>
              <a:rPr kumimoji="1" lang="en-US" altLang="ko-KR" dirty="0">
                <a:highlight>
                  <a:srgbClr val="FFFF00"/>
                </a:highlight>
              </a:rPr>
              <a:t>p1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46CEB8D-098A-7C43-A4AC-3105E818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JND-traditional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5CF8B-2ECF-0147-B971-FC846B4AB5BC}"/>
              </a:ext>
            </a:extLst>
          </p:cNvPr>
          <p:cNvSpPr txBox="1"/>
          <p:nvPr/>
        </p:nvSpPr>
        <p:spPr>
          <a:xfrm>
            <a:off x="5731877" y="3429000"/>
            <a:ext cx="731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highlight>
                  <a:srgbClr val="FFFF00"/>
                </a:highlight>
              </a:rPr>
              <a:t>same</a:t>
            </a:r>
          </a:p>
          <a:p>
            <a:pPr algn="ctr"/>
            <a:r>
              <a:rPr kumimoji="1" lang="en-US" altLang="ko-KR" dirty="0"/>
              <a:t>0.0</a:t>
            </a:r>
          </a:p>
          <a:p>
            <a:pPr algn="ctr"/>
            <a:r>
              <a:rPr kumimoji="1" lang="en-US" altLang="ko-KR" dirty="0"/>
              <a:t>or</a:t>
            </a:r>
          </a:p>
          <a:p>
            <a:pPr algn="ctr"/>
            <a:r>
              <a:rPr kumimoji="1" lang="en-US" altLang="ko-KR" dirty="0"/>
              <a:t>1.0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86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, 실외, 하늘, 도시이(가) 표시된 사진&#10;&#10;자동 생성된 설명">
            <a:extLst>
              <a:ext uri="{FF2B5EF4-FFF2-40B4-BE49-F238E27FC236}">
                <a16:creationId xmlns:a16="http://schemas.microsoft.com/office/drawing/2014/main" id="{39887569-3163-A645-A9A1-0D3D5777F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763" y="2711697"/>
            <a:ext cx="2336800" cy="2336800"/>
          </a:xfrm>
        </p:spPr>
      </p:pic>
      <p:pic>
        <p:nvPicPr>
          <p:cNvPr id="7" name="그림 6" descr="하늘, 건물, 실외, 아파트빌딩이(가) 표시된 사진&#10;&#10;자동 생성된 설명">
            <a:extLst>
              <a:ext uri="{FF2B5EF4-FFF2-40B4-BE49-F238E27FC236}">
                <a16:creationId xmlns:a16="http://schemas.microsoft.com/office/drawing/2014/main" id="{D8431DEF-A71E-9F4A-8016-76284DAC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888" y="2711697"/>
            <a:ext cx="23368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8A85F-6AF2-7248-AD8E-02AD90C0BCE7}"/>
              </a:ext>
            </a:extLst>
          </p:cNvPr>
          <p:cNvSpPr txBox="1"/>
          <p:nvPr/>
        </p:nvSpPr>
        <p:spPr>
          <a:xfrm>
            <a:off x="3384551" y="5154287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JND-cnn-</a:t>
            </a:r>
            <a:r>
              <a:rPr kumimoji="1" lang="en-US" altLang="ko-KR" dirty="0">
                <a:highlight>
                  <a:srgbClr val="FFFF00"/>
                </a:highlight>
              </a:rPr>
              <a:t>p0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EBA0B-1914-2B45-AAC2-05341504EDA2}"/>
              </a:ext>
            </a:extLst>
          </p:cNvPr>
          <p:cNvSpPr txBox="1"/>
          <p:nvPr/>
        </p:nvSpPr>
        <p:spPr>
          <a:xfrm>
            <a:off x="7799128" y="515428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JND-cnn-</a:t>
            </a:r>
            <a:r>
              <a:rPr kumimoji="1" lang="en-US" altLang="ko-KR" dirty="0">
                <a:highlight>
                  <a:srgbClr val="FFFF00"/>
                </a:highlight>
              </a:rPr>
              <a:t>p1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6A2CE64-7AFE-324D-8DF3-2F06EA6A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JND-</a:t>
            </a:r>
            <a:r>
              <a:rPr kumimoji="1" lang="en-US" altLang="ko-KR" dirty="0" err="1"/>
              <a:t>cnn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980DB-98E0-584E-9FC9-42BAF3053DE9}"/>
              </a:ext>
            </a:extLst>
          </p:cNvPr>
          <p:cNvSpPr txBox="1"/>
          <p:nvPr/>
        </p:nvSpPr>
        <p:spPr>
          <a:xfrm>
            <a:off x="5891081" y="3418432"/>
            <a:ext cx="731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highlight>
                  <a:srgbClr val="FFFF00"/>
                </a:highlight>
              </a:rPr>
              <a:t>same</a:t>
            </a:r>
          </a:p>
          <a:p>
            <a:pPr algn="ctr"/>
            <a:r>
              <a:rPr kumimoji="1" lang="en-US" altLang="ko-KR" dirty="0"/>
              <a:t>0.0</a:t>
            </a:r>
          </a:p>
          <a:p>
            <a:pPr algn="ctr"/>
            <a:r>
              <a:rPr kumimoji="1" lang="en-US" altLang="ko-KR" dirty="0"/>
              <a:t>or</a:t>
            </a:r>
          </a:p>
          <a:p>
            <a:pPr algn="ctr"/>
            <a:r>
              <a:rPr kumimoji="1" lang="en-US" altLang="ko-KR" dirty="0"/>
              <a:t>1.0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075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B54D8F-43C3-4948-A3DA-144C935ABAA3}"/>
              </a:ext>
            </a:extLst>
          </p:cNvPr>
          <p:cNvSpPr txBox="1"/>
          <p:nvPr/>
        </p:nvSpPr>
        <p:spPr>
          <a:xfrm>
            <a:off x="2421760" y="548946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JND-traditional-</a:t>
            </a:r>
            <a:r>
              <a:rPr kumimoji="1" lang="en-US" altLang="ko-KR" dirty="0">
                <a:highlight>
                  <a:srgbClr val="FFFF00"/>
                </a:highlight>
              </a:rPr>
              <a:t>p0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DEA44-A026-554B-909E-FE44418580CD}"/>
              </a:ext>
            </a:extLst>
          </p:cNvPr>
          <p:cNvSpPr txBox="1"/>
          <p:nvPr/>
        </p:nvSpPr>
        <p:spPr>
          <a:xfrm>
            <a:off x="7614087" y="5489464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JND-traditional-</a:t>
            </a:r>
            <a:r>
              <a:rPr kumimoji="1" lang="en-US" altLang="ko-KR" dirty="0">
                <a:highlight>
                  <a:srgbClr val="FFFF00"/>
                </a:highlight>
              </a:rPr>
              <a:t>p1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B46CEB8D-098A-7C43-A4AC-3105E818D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45361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Medical dataset</a:t>
            </a:r>
            <a:r>
              <a:rPr kumimoji="1" lang="ko-KR" altLang="en-US" dirty="0"/>
              <a:t> 구축</a:t>
            </a:r>
            <a:br>
              <a:rPr kumimoji="1" lang="en-US" altLang="ko-KR" dirty="0"/>
            </a:br>
            <a:r>
              <a:rPr kumimoji="1" lang="en-US" altLang="ko-KR" dirty="0"/>
              <a:t>(baseline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JND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traditional)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5CF8B-2ECF-0147-B971-FC846B4AB5BC}"/>
              </a:ext>
            </a:extLst>
          </p:cNvPr>
          <p:cNvSpPr txBox="1"/>
          <p:nvPr/>
        </p:nvSpPr>
        <p:spPr>
          <a:xfrm>
            <a:off x="5718867" y="3799299"/>
            <a:ext cx="731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highlight>
                  <a:srgbClr val="FFFF00"/>
                </a:highlight>
              </a:rPr>
              <a:t>same</a:t>
            </a:r>
          </a:p>
          <a:p>
            <a:pPr algn="ctr"/>
            <a:r>
              <a:rPr kumimoji="1" lang="en-US" altLang="ko-KR" dirty="0"/>
              <a:t>0.0</a:t>
            </a:r>
          </a:p>
          <a:p>
            <a:pPr algn="ctr"/>
            <a:r>
              <a:rPr kumimoji="1" lang="en-US" altLang="ko-KR" dirty="0"/>
              <a:t>or</a:t>
            </a:r>
          </a:p>
          <a:p>
            <a:pPr algn="ctr"/>
            <a:r>
              <a:rPr kumimoji="1" lang="en-US" altLang="ko-KR" dirty="0"/>
              <a:t>1.0</a:t>
            </a:r>
            <a:endParaRPr kumimoji="1" lang="ko-KR" altLang="en-US" dirty="0"/>
          </a:p>
        </p:txBody>
      </p:sp>
      <p:pic>
        <p:nvPicPr>
          <p:cNvPr id="13" name="그림 12" descr="사람, 남자, 닫기이(가) 표시된 사진&#10;&#10;자동 생성된 설명">
            <a:extLst>
              <a:ext uri="{FF2B5EF4-FFF2-40B4-BE49-F238E27FC236}">
                <a16:creationId xmlns:a16="http://schemas.microsoft.com/office/drawing/2014/main" id="{4AD75414-69F9-5640-87FE-0F9BF6E4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44" y="2280557"/>
            <a:ext cx="4212129" cy="30371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9DF0D3-A523-C845-9F50-4997BBA97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93" y="2304469"/>
            <a:ext cx="4212128" cy="30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67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CF16607C-D8EE-42C5-9490-36BAD9CC73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137013"/>
              </p:ext>
            </p:extLst>
          </p:nvPr>
        </p:nvGraphicFramePr>
        <p:xfrm>
          <a:off x="0" y="186612"/>
          <a:ext cx="12192000" cy="667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76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31C88-BEFC-420F-AF14-44256119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6471" y="2766218"/>
            <a:ext cx="10515600" cy="1325563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22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2AFC and JND test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70234-5416-5B48-BBBE-97157AF0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2AFC (Two alternative forced choice) test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이미지와 이를 왜곡한 두 장의 이미지가 있을 때 왜곡된 이미지들 중 어떤 것이 </a:t>
            </a:r>
            <a:r>
              <a:rPr kumimoji="1" lang="en-US" altLang="ko-KR" dirty="0"/>
              <a:t>reference</a:t>
            </a:r>
            <a:r>
              <a:rPr kumimoji="1" lang="ko-KR" altLang="en-US" dirty="0"/>
              <a:t>와 더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판단</a:t>
            </a:r>
            <a:endParaRPr kumimoji="1" lang="en-US" altLang="ko-KR" dirty="0"/>
          </a:p>
          <a:p>
            <a:pPr marL="0" indent="0">
              <a:lnSpc>
                <a:spcPct val="150000"/>
              </a:lnSpc>
              <a:buNone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JND (Just noticeable difference) test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reference</a:t>
            </a:r>
            <a:r>
              <a:rPr kumimoji="1" lang="ko-KR" altLang="en-US" dirty="0"/>
              <a:t> 이미지와 이를 왜곡한 한 장의 이미지가 있을 때 이 두 이미지가 같은지 혹은 다른지 판단</a:t>
            </a:r>
          </a:p>
        </p:txBody>
      </p:sp>
    </p:spTree>
    <p:extLst>
      <p:ext uri="{BB962C8B-B14F-4D97-AF65-F5344CB8AC3E}">
        <p14:creationId xmlns:p14="http://schemas.microsoft.com/office/powerpoint/2010/main" val="29036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Distortions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70234-5416-5B48-BBBE-97157AF0E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Traditional distortions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Gaussian colored noise, contrast, lightness shift </a:t>
            </a:r>
            <a:r>
              <a:rPr kumimoji="1" lang="ko-KR" altLang="en-US" dirty="0"/>
              <a:t>등 총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존재 </a:t>
            </a:r>
            <a:r>
              <a:rPr kumimoji="1" lang="en-US" altLang="ko-KR" dirty="0"/>
              <a:t>(18</a:t>
            </a:r>
            <a:r>
              <a:rPr kumimoji="1" lang="ko-KR" altLang="en-US" dirty="0"/>
              <a:t>개 완료</a:t>
            </a:r>
            <a:r>
              <a:rPr kumimoji="1"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/>
              <a:t>CNN based distortions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Denoising, colorization, super-resolution, autoencoding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ko-KR" dirty="0"/>
              <a:t>(autoencoding </a:t>
            </a:r>
            <a:r>
              <a:rPr kumimoji="1" lang="ko-KR" altLang="en-US" dirty="0"/>
              <a:t>수행 중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855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862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CNN based distortions</a:t>
            </a:r>
            <a:br>
              <a:rPr kumimoji="1" lang="en-US" altLang="ko-KR" dirty="0"/>
            </a:br>
            <a:r>
              <a:rPr kumimoji="1" lang="en-US" altLang="ko-KR" dirty="0"/>
              <a:t>- model training process</a:t>
            </a:r>
            <a:endParaRPr kumimoji="1"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5BDDF76-7C69-EA4D-88EE-309F0DFE0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20244"/>
              </p:ext>
            </p:extLst>
          </p:nvPr>
        </p:nvGraphicFramePr>
        <p:xfrm>
          <a:off x="471487" y="2448454"/>
          <a:ext cx="10644188" cy="307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2094">
                  <a:extLst>
                    <a:ext uri="{9D8B030D-6E8A-4147-A177-3AD203B41FA5}">
                      <a16:colId xmlns:a16="http://schemas.microsoft.com/office/drawing/2014/main" val="3464685635"/>
                    </a:ext>
                  </a:extLst>
                </a:gridCol>
                <a:gridCol w="5322094">
                  <a:extLst>
                    <a:ext uri="{9D8B030D-6E8A-4147-A177-3AD203B41FA5}">
                      <a16:colId xmlns:a16="http://schemas.microsoft.com/office/drawing/2014/main" val="782337921"/>
                    </a:ext>
                  </a:extLst>
                </a:gridCol>
              </a:tblGrid>
              <a:tr h="5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Distortion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09588"/>
                  </a:ext>
                </a:extLst>
              </a:tr>
              <a:tr h="616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Denoising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DnCNN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(Denoising Convolutional Neural Networks)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662398"/>
                  </a:ext>
                </a:extLst>
              </a:tr>
              <a:tr h="5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Colorization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GAN</a:t>
                      </a:r>
                    </a:p>
                    <a:p>
                      <a:pPr latinLnBrk="1"/>
                      <a:r>
                        <a:rPr lang="en-US" altLang="ko-KR" dirty="0"/>
                        <a:t>(Generative Adversarial Networks)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315810"/>
                  </a:ext>
                </a:extLst>
              </a:tr>
              <a:tr h="5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Super-resolution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VDSR</a:t>
                      </a:r>
                    </a:p>
                    <a:p>
                      <a:pPr latinLnBrk="1"/>
                      <a:r>
                        <a:rPr lang="en-US" altLang="ko-KR" b="0" dirty="0"/>
                        <a:t>(</a:t>
                      </a:r>
                      <a:r>
                        <a:rPr lang="en-US" altLang="ko-KR" sz="1800" b="0" dirty="0"/>
                        <a:t>Very Deep Convolutional Networks )</a:t>
                      </a:r>
                      <a:endParaRPr lang="ko-KR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12134"/>
                  </a:ext>
                </a:extLst>
              </a:tr>
              <a:tr h="577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Autoencoding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모델 구축 예정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7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12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284" y="2766218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Denoising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60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9" y="196645"/>
            <a:ext cx="11874911" cy="1325563"/>
          </a:xfrm>
        </p:spPr>
        <p:txBody>
          <a:bodyPr>
            <a:normAutofit/>
          </a:bodyPr>
          <a:lstStyle/>
          <a:p>
            <a:r>
              <a:rPr lang="en-US" altLang="ko-KR" sz="2200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﻿Beyond a Gaussian Denoiser: Residual Learning of Deep CNN for Image Denoising﻿ (2016)</a:t>
            </a:r>
            <a:endParaRPr kumimoji="1" lang="ko-KR" alt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1613D-6CC0-440B-9AD8-173E18578427}"/>
              </a:ext>
            </a:extLst>
          </p:cNvPr>
          <p:cNvSpPr txBox="1"/>
          <p:nvPr/>
        </p:nvSpPr>
        <p:spPr>
          <a:xfrm>
            <a:off x="486696" y="1522208"/>
            <a:ext cx="11395587" cy="5486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Denoising</a:t>
            </a:r>
            <a:r>
              <a:rPr lang="ko-KR" altLang="en-US" b="1" dirty="0"/>
              <a:t>의 목적 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noise</a:t>
            </a:r>
            <a:r>
              <a:rPr lang="ko-KR" altLang="en-US" dirty="0"/>
              <a:t>를 제거하는 과정에서 </a:t>
            </a:r>
            <a:r>
              <a:rPr lang="en-US" altLang="ko-KR" dirty="0"/>
              <a:t>distortion </a:t>
            </a:r>
            <a:r>
              <a:rPr lang="ko-KR" altLang="en-US" dirty="0"/>
              <a:t>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본 논문을 선정한 이유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특정 </a:t>
            </a:r>
            <a:r>
              <a:rPr lang="en-US" altLang="ko-KR" dirty="0"/>
              <a:t>gaussian noise</a:t>
            </a:r>
            <a:r>
              <a:rPr lang="ko-KR" altLang="en-US" dirty="0"/>
              <a:t>에서만 훈련이 이루어졌던 기존 </a:t>
            </a:r>
            <a:r>
              <a:rPr lang="en-US" altLang="ko-KR" dirty="0"/>
              <a:t>denoising model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모든 </a:t>
            </a:r>
            <a:r>
              <a:rPr lang="en-US" altLang="ko-KR" dirty="0"/>
              <a:t>noise level</a:t>
            </a:r>
            <a:r>
              <a:rPr lang="ko-KR" altLang="en-US" dirty="0"/>
              <a:t>에서 </a:t>
            </a:r>
            <a:r>
              <a:rPr lang="en-US" altLang="ko-KR" dirty="0"/>
              <a:t>denoising </a:t>
            </a:r>
            <a:r>
              <a:rPr lang="ko-KR" altLang="en-US" dirty="0"/>
              <a:t>수행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Contribution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oisy observation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latent clean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제거하기 위해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residual learning strategy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Residual learning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batch normalization(BN)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이용해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CNN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학습 효과를 높인다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Denoising Convolutional Neural Networks 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DnCNN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이용해 다양한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image denoising task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들을 다룰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(﻿gaussian denoising, single image super-resolution and JPEG image deblocking)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34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6" y="68826"/>
            <a:ext cx="11874911" cy="1325563"/>
          </a:xfrm>
        </p:spPr>
        <p:txBody>
          <a:bodyPr>
            <a:normAutofit/>
          </a:bodyPr>
          <a:lstStyle/>
          <a:p>
            <a:r>
              <a:rPr lang="en-US" altLang="ko-KR" sz="2200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Residual Learning &amp; Model Architecture</a:t>
            </a:r>
            <a:endParaRPr kumimoji="1" lang="ko-KR" altLang="en-US" sz="2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C1F32A-EABF-49A6-90B7-A58B093A9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7" y="1200862"/>
            <a:ext cx="7088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﻿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8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﻿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9A75D-D2F7-4A77-B2E3-787B36EFF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06" y="4543432"/>
            <a:ext cx="10353715" cy="206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1C5C71-52ED-431F-89E3-7AA8469F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94" y="1766670"/>
            <a:ext cx="2826404" cy="2254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B2817-3AE8-47D1-AA6A-AB35CEB27207}"/>
              </a:ext>
            </a:extLst>
          </p:cNvPr>
          <p:cNvSpPr txBox="1"/>
          <p:nvPr/>
        </p:nvSpPr>
        <p:spPr>
          <a:xfrm>
            <a:off x="4553648" y="1256876"/>
            <a:ext cx="7171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Image degradation model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왼쪽의 수식으로 나타낼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additive gaussian white noise(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AGWN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assume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하는 것이 일반적이다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﻿Denoising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바로 예측하는 것이 아니라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residual 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예측한다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(v = y - x)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Residual image = noisy observation - latent clean image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Spoqa Han Sans"/>
              </a:rPr>
              <a:t>Residual learni</a:t>
            </a:r>
            <a:r>
              <a:rPr lang="en-US" altLang="ko-KR" dirty="0">
                <a:latin typeface="Spoqa Han Sans"/>
              </a:rPr>
              <a:t>ng</a:t>
            </a:r>
            <a:r>
              <a:rPr lang="ko-KR" altLang="en-US" dirty="0">
                <a:latin typeface="Spoqa Han Sans"/>
              </a:rPr>
              <a:t>을 사용한 이유는</a:t>
            </a:r>
            <a:r>
              <a:rPr lang="ko-KR" altLang="en-US" b="0" i="0" dirty="0">
                <a:effectLst/>
                <a:latin typeface="Spoqa Han Sans"/>
              </a:rPr>
              <a:t> </a:t>
            </a:r>
            <a:r>
              <a:rPr lang="en-US" altLang="ko-KR" b="0" i="0" dirty="0">
                <a:effectLst/>
                <a:latin typeface="Spoqa Han Sans"/>
              </a:rPr>
              <a:t>noisy observation</a:t>
            </a:r>
            <a:r>
              <a:rPr lang="ko-KR" altLang="en-US" b="0" i="0" dirty="0">
                <a:effectLst/>
                <a:latin typeface="Spoqa Han Sans"/>
              </a:rPr>
              <a:t>을 통해 </a:t>
            </a:r>
            <a:r>
              <a:rPr lang="en-US" altLang="ko-KR" b="0" i="0" dirty="0">
                <a:effectLst/>
                <a:latin typeface="Spoqa Han Sans"/>
              </a:rPr>
              <a:t>noise</a:t>
            </a:r>
            <a:r>
              <a:rPr lang="ko-KR" altLang="en-US" b="0" i="0" dirty="0">
                <a:effectLst/>
                <a:latin typeface="Spoqa Han Sans"/>
              </a:rPr>
              <a:t>를 분리하기 위함이다</a:t>
            </a:r>
            <a:r>
              <a:rPr lang="en-US" altLang="ko-KR" b="0" i="0" dirty="0">
                <a:effectLst/>
                <a:latin typeface="Spoqa Han Sans"/>
              </a:rPr>
              <a:t>.</a:t>
            </a:r>
            <a:endParaRPr lang="en-US" altLang="ko-KR" b="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﻿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20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97A35-F29B-614D-AD1C-B8258528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06" y="-11624"/>
            <a:ext cx="11874911" cy="1325563"/>
          </a:xfrm>
        </p:spPr>
        <p:txBody>
          <a:bodyPr>
            <a:normAutofit/>
          </a:bodyPr>
          <a:lstStyle/>
          <a:p>
            <a:r>
              <a:rPr lang="en-US" altLang="ko-KR" sz="2200" b="1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Training</a:t>
            </a:r>
            <a:endParaRPr kumimoji="1" lang="ko-KR" altLang="en-US" sz="2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C1F32A-EABF-49A6-90B7-A58B093A9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7" y="1200862"/>
            <a:ext cx="70888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﻿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kumimoji="0" lang="ko-KR" altLang="ko-KR" sz="8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               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﻿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7488C0-A276-4C8C-BBC0-AB285204F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6" y="731607"/>
            <a:ext cx="7520028" cy="24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86F9A-ECF3-4D1A-A52A-EB3D32C11AB3}"/>
              </a:ext>
            </a:extLst>
          </p:cNvPr>
          <p:cNvSpPr txBox="1"/>
          <p:nvPr/>
        </p:nvSpPr>
        <p:spPr>
          <a:xfrm>
            <a:off x="851627" y="3079189"/>
            <a:ext cx="109680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altLang="ko-KR" dirty="0"/>
              <a:t>Residual learning</a:t>
            </a:r>
            <a:r>
              <a:rPr lang="ko-KR" altLang="en-US" dirty="0"/>
              <a:t>과 </a:t>
            </a:r>
            <a:r>
              <a:rPr lang="en-US" altLang="ko-KR" dirty="0"/>
              <a:t>batch normalization</a:t>
            </a:r>
            <a:r>
              <a:rPr lang="ko-KR" altLang="en-US" dirty="0"/>
              <a:t>이 </a:t>
            </a:r>
            <a:r>
              <a:rPr lang="en-US" altLang="ko-KR" dirty="0"/>
              <a:t>gaussian denoising</a:t>
            </a:r>
            <a:r>
              <a:rPr lang="ko-KR" altLang="en-US" dirty="0"/>
              <a:t>에서 서로 긍정적인 영향을 줄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학습 속도와</a:t>
            </a:r>
            <a:r>
              <a:rPr lang="en-US" altLang="ko-KR" dirty="0"/>
              <a:t> denoising </a:t>
            </a:r>
            <a:r>
              <a:rPr lang="ko-KR" altLang="en-US" dirty="0"/>
              <a:t>성능 향상</a:t>
            </a:r>
            <a:r>
              <a:rPr lang="en-US" altLang="ko-KR" dirty="0"/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2E72AA-1BF1-482C-800C-D06675759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/>
          <a:stretch/>
        </p:blipFill>
        <p:spPr>
          <a:xfrm>
            <a:off x="2546554" y="4041058"/>
            <a:ext cx="6735098" cy="260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52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988</Words>
  <Application>Microsoft Office PowerPoint</Application>
  <PresentationFormat>와이드스크린</PresentationFormat>
  <Paragraphs>191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Spoqa Han Sans</vt:lpstr>
      <vt:lpstr>맑은 고딕</vt:lpstr>
      <vt:lpstr>맑은 고딕</vt:lpstr>
      <vt:lpstr>Arial</vt:lpstr>
      <vt:lpstr>Source Sans Pro</vt:lpstr>
      <vt:lpstr>Symbol</vt:lpstr>
      <vt:lpstr>Office 테마</vt:lpstr>
      <vt:lpstr>Creating Medical Dataset Corresponding to Human Perceptual Similarity Judgment</vt:lpstr>
      <vt:lpstr>차례</vt:lpstr>
      <vt:lpstr>2AFC and JND test</vt:lpstr>
      <vt:lpstr>Distortions</vt:lpstr>
      <vt:lpstr>CNN based distortions - model training process</vt:lpstr>
      <vt:lpstr>Denoising</vt:lpstr>
      <vt:lpstr>﻿Beyond a Gaussian Denoiser: Residual Learning of Deep CNN for Image Denoising﻿ (2016)</vt:lpstr>
      <vt:lpstr>Residual Learning &amp; Model Architecture</vt:lpstr>
      <vt:lpstr>Training</vt:lpstr>
      <vt:lpstr>Colorization</vt:lpstr>
      <vt:lpstr>Unsupervised Diverse Colorization via Generative Adversarial Networks (2017)</vt:lpstr>
      <vt:lpstr>Model Architecture</vt:lpstr>
      <vt:lpstr>Result</vt:lpstr>
      <vt:lpstr>Super-Resolution</vt:lpstr>
      <vt:lpstr>Accurate Image Super-Resolution Using Very Deep Convolutional Networks   Jiwon Kim, Jung Kwon Lee and Kyoung Mu Lee  Department of ECE, ASRI, Seoul National University, Korea </vt:lpstr>
      <vt:lpstr>High Lr  &amp;  Residual Learning </vt:lpstr>
      <vt:lpstr>Good Performance on various scale factors </vt:lpstr>
      <vt:lpstr>Why Super-Resolution?</vt:lpstr>
      <vt:lpstr>PowerPoint 프레젠테이션</vt:lpstr>
      <vt:lpstr>기존 데이터 셋 구성</vt:lpstr>
      <vt:lpstr>2AFC-traditional</vt:lpstr>
      <vt:lpstr>2AFC-cnn</vt:lpstr>
      <vt:lpstr>JND-traditional</vt:lpstr>
      <vt:lpstr>JND-cnn</vt:lpstr>
      <vt:lpstr>Medical dataset 구축 (baseline – JND traditional)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Medical Dataset Corresponding to Human Perceptual Similarity Judgment</dc:title>
  <dc:creator>이나은</dc:creator>
  <cp:lastModifiedBy>이 나은</cp:lastModifiedBy>
  <cp:revision>21</cp:revision>
  <dcterms:created xsi:type="dcterms:W3CDTF">2022-02-12T06:12:07Z</dcterms:created>
  <dcterms:modified xsi:type="dcterms:W3CDTF">2022-02-16T00:23:55Z</dcterms:modified>
</cp:coreProperties>
</file>